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2"/>
  </p:notesMasterIdLst>
  <p:sldIdLst>
    <p:sldId id="390" r:id="rId2"/>
    <p:sldId id="374" r:id="rId3"/>
    <p:sldId id="354" r:id="rId4"/>
    <p:sldId id="355" r:id="rId5"/>
    <p:sldId id="357" r:id="rId6"/>
    <p:sldId id="358" r:id="rId7"/>
    <p:sldId id="359" r:id="rId8"/>
    <p:sldId id="394" r:id="rId9"/>
    <p:sldId id="360" r:id="rId10"/>
    <p:sldId id="3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024" y="-3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89C2F-477F-1A43-924C-30AF1191D68C}" type="datetimeFigureOut">
              <a:rPr lang="en-US" smtClean="0"/>
              <a:t>19/01/2015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D9FA1-CB5E-9145-8E66-8F6AA49B11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9172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Monday, 19 January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Monday, 19 January 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allipoli-association.org/on-this-day/may-4th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72256" y="373102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004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References: Ordinary Seaman Joseph Murray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Murray, Joseph (2004) </a:t>
            </a:r>
            <a:r>
              <a:rPr lang="en-GB" i="1" dirty="0" smtClean="0"/>
              <a:t>Gallipoli 1915 </a:t>
            </a:r>
            <a:r>
              <a:rPr lang="en-GB" dirty="0" smtClean="0"/>
              <a:t>Cerberus Books</a:t>
            </a:r>
          </a:p>
          <a:p>
            <a:r>
              <a:rPr lang="en-GB" dirty="0" smtClean="0"/>
              <a:t>Sellers, Leonard (1995) </a:t>
            </a:r>
            <a:r>
              <a:rPr lang="en-GB" i="1" dirty="0" smtClean="0"/>
              <a:t>The Hood Battalion </a:t>
            </a:r>
            <a:r>
              <a:rPr lang="en-GB" dirty="0" smtClean="0"/>
              <a:t>(reprinted Pen and Sword Select 2005)</a:t>
            </a:r>
          </a:p>
          <a:p>
            <a:r>
              <a:rPr lang="en-GB" i="1" dirty="0"/>
              <a:t>Gallipoli As I Saw It,</a:t>
            </a:r>
            <a:r>
              <a:rPr lang="en-GB" dirty="0"/>
              <a:t> by Joseph Murray (William </a:t>
            </a:r>
            <a:r>
              <a:rPr lang="en-GB" dirty="0" err="1"/>
              <a:t>Kimber</a:t>
            </a:r>
            <a:r>
              <a:rPr lang="en-GB" dirty="0"/>
              <a:t>: London 1965</a:t>
            </a:r>
            <a:r>
              <a:rPr lang="en-GB" dirty="0" smtClean="0"/>
              <a:t>)</a:t>
            </a:r>
          </a:p>
          <a:p>
            <a:r>
              <a:rPr lang="en-GB" dirty="0">
                <a:hlinkClick r:id="rId2"/>
              </a:rPr>
              <a:t>http://www.gallipoli-association.org/on-this-day/may-</a:t>
            </a:r>
            <a:r>
              <a:rPr lang="en-GB" dirty="0" smtClean="0">
                <a:hlinkClick r:id="rId2"/>
              </a:rPr>
              <a:t>4th</a:t>
            </a:r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0106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Pit Pony</a:t>
            </a:r>
            <a:endParaRPr lang="en-US" dirty="0"/>
          </a:p>
        </p:txBody>
      </p:sp>
      <p:pic>
        <p:nvPicPr>
          <p:cNvPr id="3" name="Content Placeholder 2" descr="pit pony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62" r="36945"/>
          <a:stretch/>
        </p:blipFill>
        <p:spPr>
          <a:xfrm>
            <a:off x="1914757" y="1524000"/>
            <a:ext cx="5156556" cy="4876800"/>
          </a:xfrm>
        </p:spPr>
      </p:pic>
    </p:spTree>
    <p:extLst>
      <p:ext uri="{BB962C8B-B14F-4D97-AF65-F5344CB8AC3E}">
        <p14:creationId xmlns:p14="http://schemas.microsoft.com/office/powerpoint/2010/main" val="2748654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joe murray army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8971" r="-88971"/>
          <a:stretch>
            <a:fillRect/>
          </a:stretch>
        </p:blipFill>
        <p:spPr>
          <a:xfrm>
            <a:off x="67461" y="858055"/>
            <a:ext cx="9076539" cy="5378690"/>
          </a:xfrm>
        </p:spPr>
      </p:pic>
    </p:spTree>
    <p:extLst>
      <p:ext uri="{BB962C8B-B14F-4D97-AF65-F5344CB8AC3E}">
        <p14:creationId xmlns:p14="http://schemas.microsoft.com/office/powerpoint/2010/main" val="1118786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joseph murray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1953" r="-51953"/>
          <a:stretch>
            <a:fillRect/>
          </a:stretch>
        </p:blipFill>
        <p:spPr>
          <a:xfrm>
            <a:off x="457200" y="1085367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284712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>Interview with JM at 93 years old in ‘The Hood Battalion’ by </a:t>
            </a:r>
            <a:r>
              <a:rPr lang="en-GB" sz="2700" dirty="0"/>
              <a:t>By </a:t>
            </a:r>
            <a:r>
              <a:rPr lang="en-GB" sz="2700" dirty="0" smtClean="0"/>
              <a:t>Leonard Sellers</a:t>
            </a:r>
            <a:r>
              <a:rPr lang="en-GB" sz="2700" dirty="0"/>
              <a:t> </a:t>
            </a:r>
            <a:r>
              <a:rPr lang="en-GB" sz="2700" dirty="0" smtClean="0"/>
              <a:t>(1993)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3" name="Content Placeholder 2" descr="Screen Shot 2015-01-16 at 18.57.09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502" b="-79502"/>
          <a:stretch>
            <a:fillRect/>
          </a:stretch>
        </p:blipFill>
        <p:spPr>
          <a:xfrm>
            <a:off x="298456" y="1600200"/>
            <a:ext cx="8229600" cy="4876800"/>
          </a:xfrm>
        </p:spPr>
      </p:pic>
    </p:spTree>
    <p:extLst>
      <p:ext uri="{BB962C8B-B14F-4D97-AF65-F5344CB8AC3E}">
        <p14:creationId xmlns:p14="http://schemas.microsoft.com/office/powerpoint/2010/main" val="2262800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1" y="729346"/>
            <a:ext cx="4691328" cy="57476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en-GB" dirty="0"/>
              <a:t>We have been very comfortable today. Tea was made for us and there was a good supply of Huntley and Palmer's cast-iron biscuits, apricot jam, and a piece of cheese that could not stick the </a:t>
            </a:r>
            <a:r>
              <a:rPr lang="en-GB" dirty="0" smtClean="0"/>
              <a:t>jam </a:t>
            </a:r>
            <a:r>
              <a:rPr lang="en-GB" dirty="0"/>
              <a:t>any more than we could and repeatedly crawled away.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 </a:t>
            </a:r>
            <a:r>
              <a:rPr lang="en-GB" dirty="0"/>
              <a:t>such pleasant surroundings, though, it was good to be alive and I feel better already. I feel human again; instead of having to burrow like a mole I can move about in the </a:t>
            </a:r>
            <a:r>
              <a:rPr lang="en-GB" dirty="0" smtClean="0"/>
              <a:t>sunlight.”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joe murray t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3939" y="1698948"/>
            <a:ext cx="3695963" cy="30814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5213940" y="5053941"/>
            <a:ext cx="36959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Gallipoli As I Saw It,</a:t>
            </a:r>
            <a:r>
              <a:rPr lang="en-GB" dirty="0"/>
              <a:t> by Joseph Murray (William </a:t>
            </a:r>
            <a:r>
              <a:rPr lang="en-GB" dirty="0" err="1"/>
              <a:t>Kimber</a:t>
            </a:r>
            <a:r>
              <a:rPr lang="en-GB" dirty="0"/>
              <a:t>: London 1965), p.142-143.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4168634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4185056" cy="4876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“Later </a:t>
            </a:r>
            <a:r>
              <a:rPr lang="en-US" dirty="0"/>
              <a:t>[February 1915] we </a:t>
            </a:r>
            <a:r>
              <a:rPr lang="en-US" dirty="0" smtClean="0"/>
              <a:t>were issued with pith helmets which looked awfully naked without their </a:t>
            </a:r>
            <a:r>
              <a:rPr lang="en-US" dirty="0" err="1" smtClean="0"/>
              <a:t>puggarees</a:t>
            </a:r>
            <a:r>
              <a:rPr lang="en-US" dirty="0" smtClean="0"/>
              <a:t>. A </a:t>
            </a:r>
            <a:r>
              <a:rPr lang="en-US" dirty="0" err="1" smtClean="0"/>
              <a:t>puggaree</a:t>
            </a:r>
            <a:r>
              <a:rPr lang="en-US" dirty="0" smtClean="0"/>
              <a:t> is a long strip of muslin, about two inches wide, which must be neatly folded round the outside of the helmet. This is much more easily said than done”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/>
          <a:lstStyle/>
          <a:p>
            <a:r>
              <a:rPr lang="en-US" dirty="0" smtClean="0"/>
              <a:t>Pith Helmet with </a:t>
            </a:r>
            <a:r>
              <a:rPr lang="en-US" dirty="0" err="1" smtClean="0"/>
              <a:t>purgarees</a:t>
            </a:r>
            <a:endParaRPr lang="en-US" dirty="0"/>
          </a:p>
        </p:txBody>
      </p:sp>
      <p:pic>
        <p:nvPicPr>
          <p:cNvPr id="4" name="Picture 3" descr="pith helme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3808" y="1737489"/>
            <a:ext cx="4068760" cy="356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783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266" y="1231237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Joe </a:t>
            </a:r>
            <a:r>
              <a:rPr lang="en-US" dirty="0"/>
              <a:t>Murray came from the mining village of </a:t>
            </a:r>
            <a:r>
              <a:rPr lang="en-US" dirty="0" err="1"/>
              <a:t>Burnopfield</a:t>
            </a:r>
            <a:r>
              <a:rPr lang="en-US" dirty="0"/>
              <a:t>, </a:t>
            </a:r>
            <a:r>
              <a:rPr lang="en-US" dirty="0" smtClean="0"/>
              <a:t>Durham, in north east England. He </a:t>
            </a:r>
            <a:r>
              <a:rPr lang="en-US" dirty="0"/>
              <a:t>left school at 12 to become a greaser and pony driver in the </a:t>
            </a:r>
            <a:r>
              <a:rPr lang="en-US" dirty="0" smtClean="0"/>
              <a:t>coal mine. </a:t>
            </a:r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war broke out, </a:t>
            </a:r>
            <a:r>
              <a:rPr lang="en-US" dirty="0" smtClean="0"/>
              <a:t>he </a:t>
            </a:r>
            <a:r>
              <a:rPr lang="en-US" dirty="0"/>
              <a:t>joined the Royal Navy like his brother </a:t>
            </a:r>
            <a:r>
              <a:rPr lang="en-US" dirty="0" smtClean="0"/>
              <a:t>Tom. A regular in the Royal Navy, Tom was killed in a naval battle off South America in 1914.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Joe </a:t>
            </a:r>
            <a:r>
              <a:rPr lang="en-US" dirty="0"/>
              <a:t>transferred to the Royal Naval Division and landed at Gallipoli </a:t>
            </a:r>
            <a:r>
              <a:rPr lang="en-US" dirty="0" smtClean="0"/>
              <a:t>in April 1915</a:t>
            </a:r>
            <a:r>
              <a:rPr lang="en-US" dirty="0"/>
              <a:t>. After </a:t>
            </a:r>
            <a:r>
              <a:rPr lang="en-US" dirty="0" smtClean="0"/>
              <a:t>being </a:t>
            </a:r>
            <a:r>
              <a:rPr lang="en-US" dirty="0"/>
              <a:t>a front line soldier, </a:t>
            </a:r>
            <a:r>
              <a:rPr lang="en-US" dirty="0" smtClean="0"/>
              <a:t>he ended </a:t>
            </a:r>
            <a:r>
              <a:rPr lang="en-US" dirty="0"/>
              <a:t>up as a </a:t>
            </a:r>
            <a:r>
              <a:rPr lang="en-US" dirty="0" err="1"/>
              <a:t>tunneller</a:t>
            </a:r>
            <a:r>
              <a:rPr lang="en-US" dirty="0"/>
              <a:t> with the Divisional engineers, digging tunnels </a:t>
            </a:r>
            <a:r>
              <a:rPr lang="en-US" dirty="0" smtClean="0"/>
              <a:t>for </a:t>
            </a:r>
            <a:r>
              <a:rPr lang="en-US" dirty="0"/>
              <a:t>various </a:t>
            </a:r>
            <a:r>
              <a:rPr lang="en-US" dirty="0" smtClean="0"/>
              <a:t>purposes including placing </a:t>
            </a:r>
            <a:r>
              <a:rPr lang="en-US" dirty="0"/>
              <a:t>mines underneath the Turkish trenches for use in attacks.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99304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17266" y="1231237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Joe </a:t>
            </a:r>
            <a:r>
              <a:rPr lang="en-US" dirty="0"/>
              <a:t>describes the Third Battle of </a:t>
            </a:r>
            <a:r>
              <a:rPr lang="en-US" dirty="0" err="1"/>
              <a:t>Krithia</a:t>
            </a:r>
            <a:r>
              <a:rPr lang="en-US" dirty="0"/>
              <a:t> in detail including the charge at the Turkish trenches, 50 yards behind William Denis Browne. While making his way back to the British trenches, he fell in front of a trench full of Turkish soldiers and had to lie there till dusk while one fired his rifle through a loophole just above his head.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He wrote two books on his experiences in Gallipoli and France including  </a:t>
            </a:r>
            <a:r>
              <a:rPr lang="en-US" i="1" dirty="0"/>
              <a:t>Gallipoli As I Saw It </a:t>
            </a:r>
            <a:r>
              <a:rPr lang="en-US" dirty="0"/>
              <a:t>(1965) and </a:t>
            </a:r>
            <a:r>
              <a:rPr lang="en-US" i="1" dirty="0"/>
              <a:t>Call to Arms: From Gallipoli to the Western Front</a:t>
            </a:r>
            <a:r>
              <a:rPr lang="en-US" dirty="0"/>
              <a:t> (1980) which he wrote well into his eighties.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40960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920</TotalTime>
  <Words>494</Words>
  <Application>Microsoft Macintosh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WHO AM I?</vt:lpstr>
      <vt:lpstr>Pit Pony</vt:lpstr>
      <vt:lpstr>PowerPoint Presentation</vt:lpstr>
      <vt:lpstr>PowerPoint Presentation</vt:lpstr>
      <vt:lpstr>Interview with JM at 93 years old in ‘The Hood Battalion’ by By Leonard Sellers (1993) </vt:lpstr>
      <vt:lpstr>PowerPoint Presentation</vt:lpstr>
      <vt:lpstr>Pith Helmet with purgarees</vt:lpstr>
      <vt:lpstr>PowerPoint Presentation</vt:lpstr>
      <vt:lpstr>PowerPoint Presentation</vt:lpstr>
      <vt:lpstr>References: Ordinary Seaman Joseph Murray</vt:lpstr>
    </vt:vector>
  </TitlesOfParts>
  <Company>IOE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Audio FOR NOAH</dc:title>
  <dc:creator>Nick Peacey</dc:creator>
  <cp:lastModifiedBy>ICS IOE</cp:lastModifiedBy>
  <cp:revision>141</cp:revision>
  <dcterms:created xsi:type="dcterms:W3CDTF">2014-11-11T11:13:43Z</dcterms:created>
  <dcterms:modified xsi:type="dcterms:W3CDTF">2015-01-19T15:34:43Z</dcterms:modified>
</cp:coreProperties>
</file>