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0"/>
  </p:notesMasterIdLst>
  <p:sldIdLst>
    <p:sldId id="391" r:id="rId2"/>
    <p:sldId id="287" r:id="rId3"/>
    <p:sldId id="293" r:id="rId4"/>
    <p:sldId id="277" r:id="rId5"/>
    <p:sldId id="278" r:id="rId6"/>
    <p:sldId id="398" r:id="rId7"/>
    <p:sldId id="386" r:id="rId8"/>
    <p:sldId id="39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100" d="100"/>
          <a:sy n="100" d="100"/>
        </p:scale>
        <p:origin x="-1024" y="-3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89C2F-477F-1A43-924C-30AF1191D68C}" type="datetimeFigureOut">
              <a:rPr lang="en-US" smtClean="0"/>
              <a:t>19/01/2015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BD9FA1-CB5E-9145-8E66-8F6AA49B11DF}" type="slidenum">
              <a:rPr lang="en-GB" smtClean="0"/>
              <a:t>‹#›</a:t>
            </a:fld>
            <a:endParaRPr lang="en-GB"/>
          </a:p>
        </p:txBody>
      </p:sp>
    </p:spTree>
    <p:extLst>
      <p:ext uri="{BB962C8B-B14F-4D97-AF65-F5344CB8AC3E}">
        <p14:creationId xmlns:p14="http://schemas.microsoft.com/office/powerpoint/2010/main" val="40991726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19 January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19 January 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19 January 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19 January 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19 January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19 January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19 January 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runaron.blogspot.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WHO AM I?</a:t>
            </a:r>
            <a:endParaRPr lang="en-US" dirty="0"/>
          </a:p>
        </p:txBody>
      </p:sp>
      <p:sp>
        <p:nvSpPr>
          <p:cNvPr id="3" name="Subtitle 2"/>
          <p:cNvSpPr>
            <a:spLocks noGrp="1"/>
          </p:cNvSpPr>
          <p:nvPr>
            <p:ph type="subTitle" idx="1"/>
          </p:nvPr>
        </p:nvSpPr>
        <p:spPr>
          <a:xfrm>
            <a:off x="685800" y="3505200"/>
            <a:ext cx="7848600" cy="1752600"/>
          </a:xfrm>
        </p:spPr>
        <p:txBody>
          <a:bodyPr/>
          <a:lstStyle/>
          <a:p>
            <a:endParaRPr lang="en-US" dirty="0"/>
          </a:p>
        </p:txBody>
      </p:sp>
      <p:sp>
        <p:nvSpPr>
          <p:cNvPr id="4" name="TextBox 3"/>
          <p:cNvSpPr txBox="1"/>
          <p:nvPr/>
        </p:nvSpPr>
        <p:spPr>
          <a:xfrm>
            <a:off x="1472256" y="373102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775878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Fez</a:t>
            </a:r>
            <a:endParaRPr lang="en-US" dirty="0"/>
          </a:p>
        </p:txBody>
      </p:sp>
      <p:pic>
        <p:nvPicPr>
          <p:cNvPr id="4" name="Content Placeholder 3" descr="Fez.jpg"/>
          <p:cNvPicPr>
            <a:picLocks noGrp="1" noChangeAspect="1"/>
          </p:cNvPicPr>
          <p:nvPr>
            <p:ph idx="1"/>
          </p:nvPr>
        </p:nvPicPr>
        <p:blipFill>
          <a:blip r:embed="rId2" cstate="email">
            <a:extLst>
              <a:ext uri="{28A0092B-C50C-407E-A947-70E740481C1C}">
                <a14:useLocalDpi xmlns:a14="http://schemas.microsoft.com/office/drawing/2010/main"/>
              </a:ext>
            </a:extLst>
          </a:blip>
          <a:srcRect l="-6215" r="-6215"/>
          <a:stretch>
            <a:fillRect/>
          </a:stretch>
        </p:blipFill>
        <p:spPr/>
      </p:pic>
    </p:spTree>
    <p:extLst>
      <p:ext uri="{BB962C8B-B14F-4D97-AF65-F5344CB8AC3E}">
        <p14:creationId xmlns:p14="http://schemas.microsoft.com/office/powerpoint/2010/main" val="8643642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897" y="840894"/>
            <a:ext cx="7302043" cy="5476532"/>
          </a:xfrm>
          <a:prstGeom prst="rect">
            <a:avLst/>
          </a:prstGeom>
        </p:spPr>
      </p:pic>
    </p:spTree>
    <p:extLst>
      <p:ext uri="{BB962C8B-B14F-4D97-AF65-F5344CB8AC3E}">
        <p14:creationId xmlns:p14="http://schemas.microsoft.com/office/powerpoint/2010/main" val="38896795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00" y="889000"/>
            <a:ext cx="4051300" cy="5080000"/>
          </a:xfrm>
          <a:prstGeom prst="rect">
            <a:avLst/>
          </a:prstGeom>
        </p:spPr>
      </p:pic>
      <p:sp>
        <p:nvSpPr>
          <p:cNvPr id="3" name="TextBox 2"/>
          <p:cNvSpPr txBox="1"/>
          <p:nvPr/>
        </p:nvSpPr>
        <p:spPr>
          <a:xfrm>
            <a:off x="1927413" y="6006353"/>
            <a:ext cx="6131254" cy="523220"/>
          </a:xfrm>
          <a:prstGeom prst="rect">
            <a:avLst/>
          </a:prstGeom>
          <a:noFill/>
        </p:spPr>
        <p:txBody>
          <a:bodyPr wrap="square" rtlCol="0">
            <a:spAutoFit/>
          </a:bodyPr>
          <a:lstStyle/>
          <a:p>
            <a:pPr algn="ctr"/>
            <a:r>
              <a:rPr lang="en-US" sz="2800" dirty="0" smtClean="0"/>
              <a:t> </a:t>
            </a:r>
            <a:endParaRPr lang="en-US" sz="2800" dirty="0"/>
          </a:p>
        </p:txBody>
      </p:sp>
    </p:spTree>
    <p:extLst>
      <p:ext uri="{BB962C8B-B14F-4D97-AF65-F5344CB8AC3E}">
        <p14:creationId xmlns:p14="http://schemas.microsoft.com/office/powerpoint/2010/main" val="17615722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3700" y="889000"/>
            <a:ext cx="3276600" cy="5080000"/>
          </a:xfrm>
          <a:prstGeom prst="rect">
            <a:avLst/>
          </a:prstGeom>
        </p:spPr>
      </p:pic>
    </p:spTree>
    <p:extLst>
      <p:ext uri="{BB962C8B-B14F-4D97-AF65-F5344CB8AC3E}">
        <p14:creationId xmlns:p14="http://schemas.microsoft.com/office/powerpoint/2010/main" val="23692552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5806821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2592"/>
            <a:ext cx="8229600" cy="4876800"/>
          </a:xfrm>
        </p:spPr>
        <p:txBody>
          <a:bodyPr>
            <a:normAutofit fontScale="85000" lnSpcReduction="20000"/>
          </a:bodyPr>
          <a:lstStyle/>
          <a:p>
            <a:pPr marL="0" indent="0">
              <a:buNone/>
            </a:pPr>
            <a:r>
              <a:rPr lang="en-GB" dirty="0" err="1"/>
              <a:t>Selahattin</a:t>
            </a:r>
            <a:r>
              <a:rPr lang="en-GB" dirty="0"/>
              <a:t> </a:t>
            </a:r>
            <a:r>
              <a:rPr lang="en-GB" dirty="0" err="1"/>
              <a:t>Adil</a:t>
            </a:r>
            <a:r>
              <a:rPr lang="en-GB" dirty="0"/>
              <a:t> was a professional soldier who served in Arabia and the Balkans. He was Ottoman Chief of Staff managing the artillery in the successful defence of Gallipoli Narrows on 18th March 1915, the date on which the failure of the invasion is commemorated in Turkey.</a:t>
            </a:r>
          </a:p>
          <a:p>
            <a:pPr marL="0" indent="0">
              <a:buNone/>
            </a:pPr>
            <a:endParaRPr lang="en-GB" dirty="0" smtClean="0"/>
          </a:p>
          <a:p>
            <a:pPr marL="0" indent="0">
              <a:buNone/>
            </a:pPr>
            <a:r>
              <a:rPr lang="en-GB" dirty="0" smtClean="0"/>
              <a:t>At </a:t>
            </a:r>
            <a:r>
              <a:rPr lang="en-GB" dirty="0"/>
              <a:t>the Third Battle of </a:t>
            </a:r>
            <a:r>
              <a:rPr lang="en-GB" dirty="0" err="1"/>
              <a:t>Krithia</a:t>
            </a:r>
            <a:r>
              <a:rPr lang="en-GB" dirty="0"/>
              <a:t> in June 1915, he commanded the 12th Ottoman Division, which defeated the attacks by the </a:t>
            </a:r>
            <a:r>
              <a:rPr lang="en-GB" dirty="0" smtClean="0"/>
              <a:t>British Royal </a:t>
            </a:r>
            <a:r>
              <a:rPr lang="en-GB" dirty="0"/>
              <a:t>Naval Division and the French army.</a:t>
            </a:r>
          </a:p>
          <a:p>
            <a:pPr marL="0" indent="0">
              <a:buNone/>
            </a:pPr>
            <a:endParaRPr lang="en-GB" dirty="0" smtClean="0"/>
          </a:p>
          <a:p>
            <a:pPr marL="0" indent="0">
              <a:buNone/>
            </a:pPr>
            <a:r>
              <a:rPr lang="en-GB" dirty="0" smtClean="0"/>
              <a:t>After </a:t>
            </a:r>
            <a:r>
              <a:rPr lang="en-GB" dirty="0"/>
              <a:t>1918, he joined </a:t>
            </a:r>
            <a:r>
              <a:rPr lang="en-GB" dirty="0" smtClean="0"/>
              <a:t>Mustafa Kemal  Ataturk </a:t>
            </a:r>
            <a:r>
              <a:rPr lang="en-GB" dirty="0"/>
              <a:t>in the War of Independence as commander of the 2nd Army. In October 1923 he became Governor of Istanbul </a:t>
            </a:r>
            <a:r>
              <a:rPr lang="en-GB" dirty="0" smtClean="0"/>
              <a:t>and </a:t>
            </a:r>
            <a:r>
              <a:rPr lang="en-GB" dirty="0"/>
              <a:t>oversaw the departure of the occupation forces of England and France.</a:t>
            </a:r>
          </a:p>
          <a:p>
            <a:pPr marL="0" indent="0">
              <a:buNone/>
            </a:pPr>
            <a:endParaRPr lang="en-GB" dirty="0" smtClean="0"/>
          </a:p>
          <a:p>
            <a:pPr marL="0" indent="0">
              <a:buNone/>
            </a:pPr>
            <a:r>
              <a:rPr lang="en-GB" dirty="0" smtClean="0"/>
              <a:t>He </a:t>
            </a:r>
            <a:r>
              <a:rPr lang="en-GB" dirty="0"/>
              <a:t>had a distinguished career in the service of the Turkish Republic and became a member of parliament in 1950</a:t>
            </a:r>
            <a:r>
              <a:rPr lang="en-GB" dirty="0" smtClean="0"/>
              <a:t>. He </a:t>
            </a:r>
            <a:r>
              <a:rPr lang="en-GB" dirty="0"/>
              <a:t>wrote two memoirs of his life.</a:t>
            </a:r>
            <a:endParaRPr lang="en-US" dirty="0"/>
          </a:p>
        </p:txBody>
      </p:sp>
    </p:spTree>
    <p:extLst>
      <p:ext uri="{BB962C8B-B14F-4D97-AF65-F5344CB8AC3E}">
        <p14:creationId xmlns:p14="http://schemas.microsoft.com/office/powerpoint/2010/main" val="40625793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dirty="0" err="1" smtClean="0"/>
              <a:t>Selahattin</a:t>
            </a:r>
            <a:r>
              <a:rPr lang="en-US" dirty="0" smtClean="0"/>
              <a:t> </a:t>
            </a:r>
            <a:r>
              <a:rPr lang="en-US" dirty="0" err="1"/>
              <a:t>Adil</a:t>
            </a:r>
            <a:r>
              <a:rPr lang="en-US" dirty="0"/>
              <a:t> Pasha</a:t>
            </a:r>
          </a:p>
        </p:txBody>
      </p:sp>
      <p:sp>
        <p:nvSpPr>
          <p:cNvPr id="3" name="Content Placeholder 2"/>
          <p:cNvSpPr>
            <a:spLocks noGrp="1"/>
          </p:cNvSpPr>
          <p:nvPr>
            <p:ph idx="1"/>
          </p:nvPr>
        </p:nvSpPr>
        <p:spPr/>
        <p:txBody>
          <a:bodyPr/>
          <a:lstStyle/>
          <a:p>
            <a:r>
              <a:rPr lang="en-US" dirty="0"/>
              <a:t>Erickson Edward J. (2010) </a:t>
            </a:r>
            <a:r>
              <a:rPr lang="en-US" i="1" dirty="0"/>
              <a:t>Gallipoli: The Ottoman campaign</a:t>
            </a:r>
            <a:r>
              <a:rPr lang="en-US" dirty="0"/>
              <a:t>  Pen &amp; Sword Military</a:t>
            </a:r>
            <a:endParaRPr lang="en-GB" dirty="0"/>
          </a:p>
          <a:p>
            <a:r>
              <a:rPr lang="en-US" dirty="0"/>
              <a:t>T.C. </a:t>
            </a:r>
            <a:r>
              <a:rPr lang="en-US" dirty="0" err="1"/>
              <a:t>Genelkurmay</a:t>
            </a:r>
            <a:r>
              <a:rPr lang="en-US" dirty="0"/>
              <a:t> Harp </a:t>
            </a:r>
            <a:r>
              <a:rPr lang="en-US" dirty="0" err="1"/>
              <a:t>Tarihi</a:t>
            </a:r>
            <a:r>
              <a:rPr lang="en-US" dirty="0"/>
              <a:t> </a:t>
            </a:r>
            <a:r>
              <a:rPr lang="en-US" dirty="0" err="1"/>
              <a:t>Başkanlığı</a:t>
            </a:r>
            <a:r>
              <a:rPr lang="en-US" dirty="0"/>
              <a:t> </a:t>
            </a:r>
            <a:r>
              <a:rPr lang="en-US" dirty="0" err="1"/>
              <a:t>Yayınları</a:t>
            </a:r>
            <a:r>
              <a:rPr lang="en-US" dirty="0"/>
              <a:t>, </a:t>
            </a:r>
            <a:r>
              <a:rPr lang="en-US" i="1" dirty="0" err="1"/>
              <a:t>Türk</a:t>
            </a:r>
            <a:r>
              <a:rPr lang="en-US" i="1" dirty="0"/>
              <a:t> </a:t>
            </a:r>
            <a:r>
              <a:rPr lang="en-US" i="1" dirty="0" err="1"/>
              <a:t>İstiklâl</a:t>
            </a:r>
            <a:r>
              <a:rPr lang="en-US" i="1" dirty="0"/>
              <a:t> </a:t>
            </a:r>
            <a:r>
              <a:rPr lang="en-US" i="1" dirty="0" err="1"/>
              <a:t>Harbine</a:t>
            </a:r>
            <a:r>
              <a:rPr lang="en-US" i="1" dirty="0"/>
              <a:t> </a:t>
            </a:r>
            <a:r>
              <a:rPr lang="en-US" i="1" dirty="0" err="1"/>
              <a:t>Katılan</a:t>
            </a:r>
            <a:r>
              <a:rPr lang="en-US" i="1" dirty="0"/>
              <a:t> </a:t>
            </a:r>
            <a:r>
              <a:rPr lang="en-US" i="1" dirty="0" err="1"/>
              <a:t>Tümen</a:t>
            </a:r>
            <a:r>
              <a:rPr lang="en-US" i="1" dirty="0"/>
              <a:t> </a:t>
            </a:r>
            <a:r>
              <a:rPr lang="en-US" i="1" dirty="0" err="1"/>
              <a:t>ve</a:t>
            </a:r>
            <a:r>
              <a:rPr lang="en-US" i="1" dirty="0"/>
              <a:t> </a:t>
            </a:r>
            <a:r>
              <a:rPr lang="en-US" i="1" dirty="0" err="1"/>
              <a:t>Daha</a:t>
            </a:r>
            <a:r>
              <a:rPr lang="en-US" i="1" dirty="0"/>
              <a:t> </a:t>
            </a:r>
            <a:r>
              <a:rPr lang="en-US" i="1" dirty="0" err="1"/>
              <a:t>Üst</a:t>
            </a:r>
            <a:r>
              <a:rPr lang="en-US" i="1" dirty="0"/>
              <a:t> </a:t>
            </a:r>
            <a:r>
              <a:rPr lang="en-US" i="1" dirty="0" err="1"/>
              <a:t>Kademlerdeki</a:t>
            </a:r>
            <a:r>
              <a:rPr lang="en-US" i="1" dirty="0"/>
              <a:t> </a:t>
            </a:r>
            <a:r>
              <a:rPr lang="en-US" i="1" dirty="0" err="1"/>
              <a:t>Komutanların</a:t>
            </a:r>
            <a:r>
              <a:rPr lang="en-US" i="1" dirty="0"/>
              <a:t> </a:t>
            </a:r>
            <a:r>
              <a:rPr lang="en-US" i="1" dirty="0" err="1"/>
              <a:t>Biyografileri</a:t>
            </a:r>
            <a:r>
              <a:rPr lang="en-US" dirty="0"/>
              <a:t>, </a:t>
            </a:r>
            <a:r>
              <a:rPr lang="en-US" dirty="0" err="1"/>
              <a:t>Genkurmay</a:t>
            </a:r>
            <a:r>
              <a:rPr lang="en-US" dirty="0"/>
              <a:t> </a:t>
            </a:r>
            <a:r>
              <a:rPr lang="en-US" dirty="0" err="1"/>
              <a:t>Başkanlığı</a:t>
            </a:r>
            <a:r>
              <a:rPr lang="en-US" dirty="0"/>
              <a:t> </a:t>
            </a:r>
            <a:r>
              <a:rPr lang="en-US" dirty="0" err="1"/>
              <a:t>Basımevi</a:t>
            </a:r>
            <a:r>
              <a:rPr lang="en-US" dirty="0"/>
              <a:t>, Ankara, 1972, p. 117. </a:t>
            </a:r>
            <a:r>
              <a:rPr lang="en-US" b="1" dirty="0"/>
              <a:t>(Turkish)</a:t>
            </a:r>
            <a:endParaRPr lang="en-GB" dirty="0"/>
          </a:p>
          <a:p>
            <a:r>
              <a:rPr lang="en-US" u="sng" dirty="0">
                <a:hlinkClick r:id="rId2"/>
              </a:rPr>
              <a:t>http://harunaron.blogspot.co.uk</a:t>
            </a:r>
            <a:r>
              <a:rPr lang="en-US" dirty="0"/>
              <a:t>  </a:t>
            </a:r>
            <a:r>
              <a:rPr lang="en-US" dirty="0" err="1"/>
              <a:t>Arun</a:t>
            </a:r>
            <a:r>
              <a:rPr lang="en-US" dirty="0"/>
              <a:t> </a:t>
            </a:r>
            <a:r>
              <a:rPr lang="en-US" dirty="0" err="1"/>
              <a:t>Harun</a:t>
            </a:r>
            <a:r>
              <a:rPr lang="en-US" dirty="0"/>
              <a:t> is a descendant of </a:t>
            </a:r>
            <a:r>
              <a:rPr lang="en-US" dirty="0" err="1"/>
              <a:t>Selahattin</a:t>
            </a:r>
            <a:r>
              <a:rPr lang="en-US" dirty="0"/>
              <a:t> </a:t>
            </a:r>
            <a:r>
              <a:rPr lang="en-US" dirty="0" err="1"/>
              <a:t>Adil</a:t>
            </a:r>
            <a:r>
              <a:rPr lang="en-US" dirty="0"/>
              <a:t> Pasha. The site contains some excellent photographs.</a:t>
            </a:r>
            <a:r>
              <a:rPr lang="en-GB" dirty="0"/>
              <a:t> </a:t>
            </a:r>
            <a:endParaRPr lang="en-US" dirty="0"/>
          </a:p>
        </p:txBody>
      </p:sp>
    </p:spTree>
    <p:extLst>
      <p:ext uri="{BB962C8B-B14F-4D97-AF65-F5344CB8AC3E}">
        <p14:creationId xmlns:p14="http://schemas.microsoft.com/office/powerpoint/2010/main" val="20440066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921</TotalTime>
  <Words>236</Words>
  <Application>Microsoft Macintosh PowerPoint</Application>
  <PresentationFormat>On-screen Show (4:3)</PresentationFormat>
  <Paragraphs>14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Clarity</vt:lpstr>
      <vt:lpstr>WHO AM I?</vt:lpstr>
      <vt:lpstr>A Fez</vt:lpstr>
      <vt:lpstr>PowerPoint Presentation</vt:lpstr>
      <vt:lpstr>PowerPoint Presentation</vt:lpstr>
      <vt:lpstr>PowerPoint Presentation</vt:lpstr>
      <vt:lpstr>PowerPoint Presentation</vt:lpstr>
      <vt:lpstr>PowerPoint Presentation</vt:lpstr>
      <vt:lpstr>References: Selahattin Adil Pasha</vt:lpstr>
    </vt:vector>
  </TitlesOfParts>
  <Company>IOE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FOR NOAH</dc:title>
  <dc:creator>Nick Peacey</dc:creator>
  <cp:lastModifiedBy>ICS IOE</cp:lastModifiedBy>
  <cp:revision>142</cp:revision>
  <dcterms:created xsi:type="dcterms:W3CDTF">2014-11-11T11:13:43Z</dcterms:created>
  <dcterms:modified xsi:type="dcterms:W3CDTF">2015-01-19T22:20:47Z</dcterms:modified>
</cp:coreProperties>
</file>