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2"/>
  </p:notesMasterIdLst>
  <p:sldIdLst>
    <p:sldId id="373" r:id="rId2"/>
    <p:sldId id="369" r:id="rId3"/>
    <p:sldId id="340" r:id="rId4"/>
    <p:sldId id="341" r:id="rId5"/>
    <p:sldId id="342" r:id="rId6"/>
    <p:sldId id="343" r:id="rId7"/>
    <p:sldId id="345" r:id="rId8"/>
    <p:sldId id="346" r:id="rId9"/>
    <p:sldId id="374" r:id="rId10"/>
    <p:sldId id="3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13" d="100"/>
          <a:sy n="113" d="100"/>
        </p:scale>
        <p:origin x="-6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89C2F-477F-1A43-924C-30AF1191D68C}" type="datetimeFigureOut">
              <a:rPr lang="en-US" smtClean="0"/>
              <a:t>19/01/2015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BD9FA1-CB5E-9145-8E66-8F6AA49B11DF}" type="slidenum">
              <a:rPr lang="en-GB" smtClean="0"/>
              <a:t>‹#›</a:t>
            </a:fld>
            <a:endParaRPr lang="en-GB"/>
          </a:p>
        </p:txBody>
      </p:sp>
    </p:spTree>
    <p:extLst>
      <p:ext uri="{BB962C8B-B14F-4D97-AF65-F5344CB8AC3E}">
        <p14:creationId xmlns:p14="http://schemas.microsoft.com/office/powerpoint/2010/main" val="40991726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19 January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19 January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19 January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19 January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19 January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19 January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llsaps.edu/_resources/author_files/program_tatg57-58.pdf" TargetMode="External"/><Relationship Id="rId4" Type="http://schemas.openxmlformats.org/officeDocument/2006/relationships/hyperlink" Target="http://www.ibdb.com/person.php?id=6679" TargetMode="External"/><Relationship Id="rId5" Type="http://schemas.openxmlformats.org/officeDocument/2006/relationships/hyperlink" Target="http://en.wikipedia.org/wiki/Jean_Giraudoux" TargetMode="External"/><Relationship Id="rId6" Type="http://schemas.openxmlformats.org/officeDocument/2006/relationships/hyperlink" Target="http://www.britannica.com/EBchecked/topic/234192/Jean-Giraudoux" TargetMode="External"/><Relationship Id="rId1" Type="http://schemas.openxmlformats.org/officeDocument/2006/relationships/slideLayout" Target="../slideLayouts/slideLayout2.xml"/><Relationship Id="rId2" Type="http://schemas.openxmlformats.org/officeDocument/2006/relationships/hyperlink" Target="http://www.playbillvault.com/Show/Detail/Cover/9619/9151/Tiger-at-the-G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WHO AM I?</a:t>
            </a:r>
            <a:endParaRPr lang="en-US" dirty="0"/>
          </a:p>
        </p:txBody>
      </p:sp>
      <p:sp>
        <p:nvSpPr>
          <p:cNvPr id="3" name="Subtitle 2"/>
          <p:cNvSpPr>
            <a:spLocks noGrp="1"/>
          </p:cNvSpPr>
          <p:nvPr>
            <p:ph type="subTitle" idx="1"/>
          </p:nvPr>
        </p:nvSpPr>
        <p:spPr>
          <a:xfrm>
            <a:off x="685800" y="3505200"/>
            <a:ext cx="7848600" cy="1752600"/>
          </a:xfrm>
        </p:spPr>
        <p:txBody>
          <a:bodyPr/>
          <a:lstStyle/>
          <a:p>
            <a:endParaRPr lang="en-US" dirty="0"/>
          </a:p>
        </p:txBody>
      </p:sp>
    </p:spTree>
    <p:extLst>
      <p:ext uri="{BB962C8B-B14F-4D97-AF65-F5344CB8AC3E}">
        <p14:creationId xmlns:p14="http://schemas.microsoft.com/office/powerpoint/2010/main" val="17643174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http://www.playbillvault.com/Show/Detail/Cover/9619/9151/Tiger-at-the-</a:t>
            </a:r>
            <a:r>
              <a:rPr lang="en-US" dirty="0" smtClean="0">
                <a:hlinkClick r:id="rId2"/>
              </a:rPr>
              <a:t>Gates</a:t>
            </a:r>
            <a:endParaRPr lang="en-US" dirty="0" smtClean="0"/>
          </a:p>
          <a:p>
            <a:pPr marL="0" indent="0">
              <a:buNone/>
            </a:pPr>
            <a:r>
              <a:rPr lang="en-US" dirty="0">
                <a:hlinkClick r:id="rId3"/>
              </a:rPr>
              <a:t>http://www.millsaps.edu/_resources/author_files/program_tatg57-58.</a:t>
            </a:r>
            <a:r>
              <a:rPr lang="en-US" dirty="0" smtClean="0">
                <a:hlinkClick r:id="rId3"/>
              </a:rPr>
              <a:t>pdf</a:t>
            </a:r>
            <a:r>
              <a:rPr lang="en-US" dirty="0" smtClean="0"/>
              <a:t> </a:t>
            </a:r>
          </a:p>
          <a:p>
            <a:pPr marL="0" indent="0">
              <a:buNone/>
            </a:pPr>
            <a:r>
              <a:rPr lang="en-US" dirty="0">
                <a:hlinkClick r:id="rId4"/>
              </a:rPr>
              <a:t>http://www.ibdb.com/person.php?id=</a:t>
            </a:r>
            <a:r>
              <a:rPr lang="en-US" dirty="0" smtClean="0">
                <a:hlinkClick r:id="rId4"/>
              </a:rPr>
              <a:t>6679</a:t>
            </a:r>
            <a:r>
              <a:rPr lang="en-US" dirty="0" smtClean="0"/>
              <a:t> </a:t>
            </a:r>
          </a:p>
          <a:p>
            <a:pPr marL="0" indent="0">
              <a:buNone/>
            </a:pPr>
            <a:r>
              <a:rPr lang="en-US" dirty="0">
                <a:hlinkClick r:id="rId5"/>
              </a:rPr>
              <a:t>http://en.wikipedia.org/wiki/</a:t>
            </a:r>
            <a:r>
              <a:rPr lang="en-US" dirty="0" smtClean="0">
                <a:hlinkClick r:id="rId5"/>
              </a:rPr>
              <a:t>Jean_Giraudoux</a:t>
            </a:r>
            <a:r>
              <a:rPr lang="en-US" dirty="0" smtClean="0"/>
              <a:t> </a:t>
            </a:r>
          </a:p>
          <a:p>
            <a:pPr marL="0" indent="0">
              <a:buNone/>
            </a:pPr>
            <a:r>
              <a:rPr lang="en-US" dirty="0">
                <a:hlinkClick r:id="rId6"/>
              </a:rPr>
              <a:t>http://www.britannica.com/EBchecked/topic/234192/Jean-</a:t>
            </a:r>
            <a:r>
              <a:rPr lang="en-US" dirty="0" smtClean="0">
                <a:hlinkClick r:id="rId6"/>
              </a:rPr>
              <a:t>Giraudoux</a:t>
            </a:r>
            <a:r>
              <a:rPr lang="en-US" dirty="0" smtClean="0"/>
              <a:t> </a:t>
            </a:r>
            <a:endParaRPr lang="en-US" dirty="0"/>
          </a:p>
        </p:txBody>
      </p:sp>
    </p:spTree>
    <p:extLst>
      <p:ext uri="{BB962C8B-B14F-4D97-AF65-F5344CB8AC3E}">
        <p14:creationId xmlns:p14="http://schemas.microsoft.com/office/powerpoint/2010/main" val="42415334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fountain pen.jpg"/>
          <p:cNvPicPr>
            <a:picLocks noGrp="1" noChangeAspect="1"/>
          </p:cNvPicPr>
          <p:nvPr>
            <p:ph idx="1"/>
          </p:nvPr>
        </p:nvPicPr>
        <p:blipFill>
          <a:blip r:embed="rId2" cstate="print">
            <a:extLst>
              <a:ext uri="{28A0092B-C50C-407E-A947-70E740481C1C}">
                <a14:useLocalDpi xmlns:a14="http://schemas.microsoft.com/office/drawing/2010/main" val="0"/>
              </a:ext>
            </a:extLst>
          </a:blip>
          <a:srcRect l="-13281" r="-13281"/>
          <a:stretch>
            <a:fillRect/>
          </a:stretch>
        </p:blipFill>
        <p:spPr>
          <a:xfrm>
            <a:off x="457200" y="1215101"/>
            <a:ext cx="8229600" cy="4876800"/>
          </a:xfrm>
        </p:spPr>
      </p:pic>
    </p:spTree>
    <p:extLst>
      <p:ext uri="{BB962C8B-B14F-4D97-AF65-F5344CB8AC3E}">
        <p14:creationId xmlns:p14="http://schemas.microsoft.com/office/powerpoint/2010/main" val="2362782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Jean-Giraudoux army photo.jpg"/>
          <p:cNvPicPr>
            <a:picLocks noGrp="1" noChangeAspect="1"/>
          </p:cNvPicPr>
          <p:nvPr>
            <p:ph idx="1"/>
          </p:nvPr>
        </p:nvPicPr>
        <p:blipFill>
          <a:blip r:embed="rId2">
            <a:extLst>
              <a:ext uri="{28A0092B-C50C-407E-A947-70E740481C1C}">
                <a14:useLocalDpi xmlns:a14="http://schemas.microsoft.com/office/drawing/2010/main" val="0"/>
              </a:ext>
            </a:extLst>
          </a:blip>
          <a:srcRect l="-53935" r="-53935"/>
          <a:stretch>
            <a:fillRect/>
          </a:stretch>
        </p:blipFill>
        <p:spPr/>
      </p:pic>
    </p:spTree>
    <p:extLst>
      <p:ext uri="{BB962C8B-B14F-4D97-AF65-F5344CB8AC3E}">
        <p14:creationId xmlns:p14="http://schemas.microsoft.com/office/powerpoint/2010/main" val="11187869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Jean_Giraudoux personal photo.jpg"/>
          <p:cNvPicPr>
            <a:picLocks noGrp="1" noChangeAspect="1"/>
          </p:cNvPicPr>
          <p:nvPr>
            <p:ph idx="1"/>
          </p:nvPr>
        </p:nvPicPr>
        <p:blipFill>
          <a:blip r:embed="rId2">
            <a:extLst>
              <a:ext uri="{28A0092B-C50C-407E-A947-70E740481C1C}">
                <a14:useLocalDpi xmlns:a14="http://schemas.microsoft.com/office/drawing/2010/main" val="0"/>
              </a:ext>
            </a:extLst>
          </a:blip>
          <a:srcRect l="-69959" r="-69959"/>
          <a:stretch>
            <a:fillRect/>
          </a:stretch>
        </p:blipFill>
        <p:spPr/>
      </p:pic>
    </p:spTree>
    <p:extLst>
      <p:ext uri="{BB962C8B-B14F-4D97-AF65-F5344CB8AC3E}">
        <p14:creationId xmlns:p14="http://schemas.microsoft.com/office/powerpoint/2010/main" val="284712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2000" b="1" dirty="0"/>
              <a:t>Carnet des Dardanelles</a:t>
            </a:r>
            <a:r>
              <a:rPr lang="en-GB" sz="2000" dirty="0"/>
              <a:t> - </a:t>
            </a:r>
            <a:r>
              <a:rPr lang="en-US" sz="2000" b="1" dirty="0"/>
              <a:t>A Dardanelles Notebook</a:t>
            </a:r>
            <a:r>
              <a:rPr lang="en-GB" sz="2000" dirty="0"/>
              <a:t/>
            </a:r>
            <a:br>
              <a:rPr lang="en-GB" sz="2000" dirty="0"/>
            </a:br>
            <a:r>
              <a:rPr lang="en-US" sz="2000" b="1" dirty="0"/>
              <a:t>Jean Giraudoux</a:t>
            </a:r>
            <a:r>
              <a:rPr lang="en-GB" sz="2000" dirty="0"/>
              <a:t>, </a:t>
            </a:r>
            <a:r>
              <a:rPr lang="en-US" sz="2000" b="1" dirty="0"/>
              <a:t>Extracts April-June 1915</a:t>
            </a:r>
            <a:endParaRPr lang="en-US" sz="2000" dirty="0"/>
          </a:p>
        </p:txBody>
      </p:sp>
      <p:sp>
        <p:nvSpPr>
          <p:cNvPr id="5" name="Content Placeholder 4"/>
          <p:cNvSpPr>
            <a:spLocks noGrp="1"/>
          </p:cNvSpPr>
          <p:nvPr>
            <p:ph idx="1"/>
          </p:nvPr>
        </p:nvSpPr>
        <p:spPr/>
        <p:txBody>
          <a:bodyPr>
            <a:normAutofit lnSpcReduction="10000"/>
          </a:bodyPr>
          <a:lstStyle/>
          <a:p>
            <a:pPr marL="0" indent="0">
              <a:buNone/>
            </a:pPr>
            <a:r>
              <a:rPr lang="en-US" sz="1400" dirty="0" smtClean="0"/>
              <a:t>25</a:t>
            </a:r>
            <a:r>
              <a:rPr lang="en-US" sz="1400" baseline="30000" dirty="0" smtClean="0"/>
              <a:t>th</a:t>
            </a:r>
            <a:r>
              <a:rPr lang="en-US" sz="1400" dirty="0" smtClean="0"/>
              <a:t> </a:t>
            </a:r>
            <a:r>
              <a:rPr lang="en-US" sz="1400" dirty="0"/>
              <a:t>April 1915</a:t>
            </a:r>
            <a:endParaRPr lang="en-GB" sz="1400" dirty="0"/>
          </a:p>
          <a:p>
            <a:pPr marL="0" indent="0">
              <a:buNone/>
            </a:pPr>
            <a:r>
              <a:rPr lang="en-US" sz="1400" i="1" dirty="0"/>
              <a:t>In barracks in Salon-en-Provence, waiting to go to Gallipoli </a:t>
            </a:r>
            <a:r>
              <a:rPr lang="en-GB" sz="1400" dirty="0" smtClean="0"/>
              <a:t>. </a:t>
            </a:r>
            <a:r>
              <a:rPr lang="en-US" sz="1400" dirty="0" smtClean="0"/>
              <a:t>The </a:t>
            </a:r>
            <a:r>
              <a:rPr lang="en-US" sz="1400" dirty="0"/>
              <a:t>Commandant </a:t>
            </a:r>
            <a:r>
              <a:rPr lang="en-US" sz="1400" dirty="0" err="1"/>
              <a:t>Berthon</a:t>
            </a:r>
            <a:r>
              <a:rPr lang="en-US" sz="1400" dirty="0"/>
              <a:t> has been decorated: he has the eyes of an elephant, determined and heavy.</a:t>
            </a:r>
            <a:endParaRPr lang="en-GB" sz="1400" dirty="0"/>
          </a:p>
          <a:p>
            <a:pPr marL="0" indent="0">
              <a:buNone/>
            </a:pPr>
            <a:endParaRPr lang="en-US" sz="1400" dirty="0" smtClean="0"/>
          </a:p>
          <a:p>
            <a:pPr marL="0" indent="0">
              <a:buNone/>
            </a:pPr>
            <a:r>
              <a:rPr lang="en-US" sz="1400" dirty="0" smtClean="0"/>
              <a:t>20</a:t>
            </a:r>
            <a:r>
              <a:rPr lang="en-US" sz="1400" baseline="30000" dirty="0" smtClean="0"/>
              <a:t>th</a:t>
            </a:r>
            <a:r>
              <a:rPr lang="en-US" sz="1400" dirty="0" smtClean="0"/>
              <a:t> May 1915</a:t>
            </a:r>
          </a:p>
          <a:p>
            <a:pPr marL="0" indent="0">
              <a:buNone/>
            </a:pPr>
            <a:r>
              <a:rPr lang="en-US" sz="1400" dirty="0"/>
              <a:t>My first meal ashore. I share a tent with </a:t>
            </a:r>
            <a:r>
              <a:rPr lang="en-US" sz="1400" dirty="0" err="1"/>
              <a:t>Juéry</a:t>
            </a:r>
            <a:r>
              <a:rPr lang="en-US" sz="1400" dirty="0"/>
              <a:t> and </a:t>
            </a:r>
            <a:r>
              <a:rPr lang="en-US" sz="1400" dirty="0" err="1"/>
              <a:t>Garrigue</a:t>
            </a:r>
            <a:r>
              <a:rPr lang="en-US" sz="1400" dirty="0"/>
              <a:t> on the beach [at </a:t>
            </a:r>
            <a:r>
              <a:rPr lang="en-US" sz="1400" dirty="0" err="1"/>
              <a:t>Morto</a:t>
            </a:r>
            <a:r>
              <a:rPr lang="en-US" sz="1400" dirty="0"/>
              <a:t> Bay]. Visit Roux and that clever man </a:t>
            </a:r>
            <a:r>
              <a:rPr lang="en-US" sz="1400" dirty="0" err="1"/>
              <a:t>Boissonas</a:t>
            </a:r>
            <a:r>
              <a:rPr lang="en-US" sz="1400" dirty="0"/>
              <a:t>.  Back to the beach. We are under fire non stop.  Dinner with a little wine and anchovies. </a:t>
            </a:r>
          </a:p>
          <a:p>
            <a:pPr marL="0" indent="0">
              <a:buNone/>
            </a:pPr>
            <a:r>
              <a:rPr lang="en-US" sz="1400" dirty="0"/>
              <a:t>We sleep near </a:t>
            </a:r>
            <a:r>
              <a:rPr lang="en-US" sz="1400" dirty="0" err="1"/>
              <a:t>Garrigue</a:t>
            </a:r>
            <a:r>
              <a:rPr lang="en-US" sz="1400" dirty="0"/>
              <a:t> on sleeping bags two </a:t>
            </a:r>
            <a:r>
              <a:rPr lang="en-US" sz="1400" dirty="0" err="1"/>
              <a:t>metres</a:t>
            </a:r>
            <a:r>
              <a:rPr lang="en-US" sz="1400" dirty="0"/>
              <a:t> from the beach. Some Turkish dogs visit us in the night. </a:t>
            </a:r>
            <a:r>
              <a:rPr lang="en-US" sz="1400" dirty="0" err="1"/>
              <a:t>Juéry</a:t>
            </a:r>
            <a:r>
              <a:rPr lang="en-US" sz="1400" dirty="0"/>
              <a:t> teaches me how to talk to them</a:t>
            </a:r>
            <a:r>
              <a:rPr lang="en-US" sz="1400" dirty="0" smtClean="0"/>
              <a:t>.</a:t>
            </a:r>
          </a:p>
          <a:p>
            <a:pPr marL="0" indent="0">
              <a:buNone/>
            </a:pPr>
            <a:endParaRPr lang="en-US" sz="1400" dirty="0"/>
          </a:p>
          <a:p>
            <a:pPr marL="0" indent="0">
              <a:buNone/>
            </a:pPr>
            <a:r>
              <a:rPr lang="en-US" sz="1400" dirty="0" smtClean="0"/>
              <a:t>27</a:t>
            </a:r>
            <a:r>
              <a:rPr lang="en-US" sz="1400" baseline="30000" dirty="0" smtClean="0"/>
              <a:t>th</a:t>
            </a:r>
            <a:r>
              <a:rPr lang="en-US" sz="1400" dirty="0" smtClean="0"/>
              <a:t> May 2015</a:t>
            </a:r>
          </a:p>
          <a:p>
            <a:pPr marL="0" indent="0">
              <a:buNone/>
            </a:pPr>
            <a:r>
              <a:rPr lang="en-US" sz="1400" dirty="0" smtClean="0"/>
              <a:t>We </a:t>
            </a:r>
            <a:r>
              <a:rPr lang="en-US" sz="1400" dirty="0"/>
              <a:t>move camp. We have just installed ourselves at the foot of the division. We have another view, a view facing the enemy. We play </a:t>
            </a:r>
            <a:r>
              <a:rPr lang="en-US" sz="1400" dirty="0" err="1"/>
              <a:t>manille</a:t>
            </a:r>
            <a:r>
              <a:rPr lang="en-US" sz="1400" dirty="0"/>
              <a:t>, sheltered from the gunfire.</a:t>
            </a:r>
          </a:p>
          <a:p>
            <a:pPr marL="0" indent="0">
              <a:buNone/>
            </a:pPr>
            <a:endParaRPr lang="en-US" sz="1400" dirty="0" smtClean="0"/>
          </a:p>
          <a:p>
            <a:pPr marL="0" indent="0">
              <a:buNone/>
            </a:pPr>
            <a:r>
              <a:rPr lang="en-US" sz="1400" dirty="0" smtClean="0"/>
              <a:t>9</a:t>
            </a:r>
            <a:r>
              <a:rPr lang="en-US" sz="1400" baseline="30000" dirty="0" smtClean="0"/>
              <a:t>th</a:t>
            </a:r>
            <a:r>
              <a:rPr lang="en-US" sz="1400" dirty="0" smtClean="0"/>
              <a:t> June 2015</a:t>
            </a:r>
            <a:endParaRPr lang="en-US" sz="1400" dirty="0"/>
          </a:p>
          <a:p>
            <a:pPr marL="0" indent="0">
              <a:buNone/>
            </a:pPr>
            <a:r>
              <a:rPr lang="en-US" sz="1400" dirty="0" smtClean="0"/>
              <a:t>News</a:t>
            </a:r>
            <a:r>
              <a:rPr lang="en-US" sz="1400" dirty="0"/>
              <a:t>: we will go into the attack tomorrow at noon.  </a:t>
            </a:r>
          </a:p>
          <a:p>
            <a:pPr marL="0" indent="0">
              <a:buNone/>
            </a:pPr>
            <a:r>
              <a:rPr lang="en-US" sz="1400" dirty="0"/>
              <a:t>It is perhaps a bit premature: three hundred </a:t>
            </a:r>
            <a:r>
              <a:rPr lang="en-US" sz="1400" dirty="0" err="1"/>
              <a:t>metres</a:t>
            </a:r>
            <a:r>
              <a:rPr lang="en-US" sz="1400" dirty="0"/>
              <a:t> into the barbed wire. At last!</a:t>
            </a:r>
          </a:p>
          <a:p>
            <a:pPr marL="0" indent="0">
              <a:buNone/>
            </a:pPr>
            <a:endParaRPr lang="en-US" sz="1400" dirty="0"/>
          </a:p>
          <a:p>
            <a:pPr marL="0" indent="0">
              <a:buNone/>
            </a:pPr>
            <a:r>
              <a:rPr lang="en-US" sz="1400" dirty="0"/>
              <a:t>Write to mother and Suzanne.  I prepare the men for the idea of the attack. The artillery tries to shoot accurately. Accident.  A long afternoon. </a:t>
            </a:r>
          </a:p>
          <a:p>
            <a:pPr marL="0" indent="0">
              <a:buNone/>
            </a:pPr>
            <a:endParaRPr lang="en-US" sz="1400" dirty="0"/>
          </a:p>
        </p:txBody>
      </p:sp>
    </p:spTree>
    <p:extLst>
      <p:ext uri="{BB962C8B-B14F-4D97-AF65-F5344CB8AC3E}">
        <p14:creationId xmlns:p14="http://schemas.microsoft.com/office/powerpoint/2010/main" val="34016218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Tiger at the gates (1935) </a:t>
            </a:r>
            <a:br>
              <a:rPr lang="en-US" dirty="0" smtClean="0"/>
            </a:br>
            <a:r>
              <a:rPr lang="en-US" dirty="0" smtClean="0"/>
              <a:t> </a:t>
            </a:r>
            <a:r>
              <a:rPr lang="en-US" dirty="0"/>
              <a:t>by Jean Giraudoux </a:t>
            </a:r>
          </a:p>
        </p:txBody>
      </p:sp>
      <p:pic>
        <p:nvPicPr>
          <p:cNvPr id="3" name="Content Placeholder 2" descr="Tiger-at-the-Gates-Playbill-10-55.jpg"/>
          <p:cNvPicPr>
            <a:picLocks noGrp="1" noChangeAspect="1"/>
          </p:cNvPicPr>
          <p:nvPr>
            <p:ph idx="1"/>
          </p:nvPr>
        </p:nvPicPr>
        <p:blipFill>
          <a:blip r:embed="rId2">
            <a:extLst>
              <a:ext uri="{28A0092B-C50C-407E-A947-70E740481C1C}">
                <a14:useLocalDpi xmlns:a14="http://schemas.microsoft.com/office/drawing/2010/main" val="0"/>
              </a:ext>
            </a:extLst>
          </a:blip>
          <a:srcRect l="-67122" r="-67122"/>
          <a:stretch>
            <a:fillRect/>
          </a:stretch>
        </p:blipFill>
        <p:spPr>
          <a:xfrm>
            <a:off x="-1837368" y="1875939"/>
            <a:ext cx="8229600" cy="4876800"/>
          </a:xfrm>
        </p:spPr>
      </p:pic>
      <p:sp>
        <p:nvSpPr>
          <p:cNvPr id="4" name="TextBox 3"/>
          <p:cNvSpPr txBox="1"/>
          <p:nvPr/>
        </p:nvSpPr>
        <p:spPr>
          <a:xfrm>
            <a:off x="4574706" y="1875939"/>
            <a:ext cx="4112093" cy="923330"/>
          </a:xfrm>
          <a:prstGeom prst="rect">
            <a:avLst/>
          </a:prstGeom>
          <a:noFill/>
        </p:spPr>
        <p:txBody>
          <a:bodyPr wrap="square" rtlCol="0">
            <a:spAutoFit/>
          </a:bodyPr>
          <a:lstStyle/>
          <a:p>
            <a:r>
              <a:rPr lang="en-GB" dirty="0" smtClean="0"/>
              <a:t>‘As </a:t>
            </a:r>
            <a:r>
              <a:rPr lang="en-GB" dirty="0"/>
              <a:t>soon as war is declared it will be impossible to hold the poets back. Rhyme is still the most effective drum</a:t>
            </a:r>
            <a:r>
              <a:rPr lang="en-GB" dirty="0" smtClean="0"/>
              <a:t>.’</a:t>
            </a:r>
            <a:endParaRPr lang="en-GB" dirty="0"/>
          </a:p>
        </p:txBody>
      </p:sp>
    </p:spTree>
    <p:extLst>
      <p:ext uri="{BB962C8B-B14F-4D97-AF65-F5344CB8AC3E}">
        <p14:creationId xmlns:p14="http://schemas.microsoft.com/office/powerpoint/2010/main" val="22628005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Ribbon legion </a:t>
            </a:r>
            <a:r>
              <a:rPr lang="en-US" dirty="0" err="1" smtClean="0"/>
              <a:t>d’honneur</a:t>
            </a:r>
            <a:endParaRPr lang="en-US" dirty="0"/>
          </a:p>
        </p:txBody>
      </p:sp>
      <p:pic>
        <p:nvPicPr>
          <p:cNvPr id="3" name="Content Placeholder 2" descr="Chevalier_légion_d'honneur_2.png"/>
          <p:cNvPicPr>
            <a:picLocks noGrp="1" noChangeAspect="1"/>
          </p:cNvPicPr>
          <p:nvPr>
            <p:ph idx="1"/>
          </p:nvPr>
        </p:nvPicPr>
        <p:blipFill>
          <a:blip r:embed="rId2">
            <a:extLst>
              <a:ext uri="{28A0092B-C50C-407E-A947-70E740481C1C}">
                <a14:useLocalDpi xmlns:a14="http://schemas.microsoft.com/office/drawing/2010/main" val="0"/>
              </a:ext>
            </a:extLst>
          </a:blip>
          <a:srcRect l="-158904" r="-158904"/>
          <a:stretch>
            <a:fillRect/>
          </a:stretch>
        </p:blipFill>
        <p:spPr/>
      </p:pic>
    </p:spTree>
    <p:extLst>
      <p:ext uri="{BB962C8B-B14F-4D97-AF65-F5344CB8AC3E}">
        <p14:creationId xmlns:p14="http://schemas.microsoft.com/office/powerpoint/2010/main" val="34827837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Giraudoux</a:t>
            </a:r>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t>Jean </a:t>
            </a:r>
            <a:r>
              <a:rPr lang="en-US" dirty="0"/>
              <a:t>Giraudoux was a French novelist, </a:t>
            </a:r>
            <a:r>
              <a:rPr lang="en-US" dirty="0" smtClean="0"/>
              <a:t>diplomat </a:t>
            </a:r>
            <a:r>
              <a:rPr lang="en-US" dirty="0"/>
              <a:t>and playwright. He is considered among the </a:t>
            </a:r>
            <a:r>
              <a:rPr lang="en-US" dirty="0" smtClean="0"/>
              <a:t>most important </a:t>
            </a:r>
            <a:r>
              <a:rPr lang="en-US" dirty="0"/>
              <a:t>French dramatists of the period between World War I and World War </a:t>
            </a:r>
            <a:r>
              <a:rPr lang="en-US" dirty="0" smtClean="0"/>
              <a:t>II. He </a:t>
            </a:r>
            <a:r>
              <a:rPr lang="en-US" dirty="0"/>
              <a:t>first achieved literary success through his </a:t>
            </a:r>
            <a:r>
              <a:rPr lang="en-US" dirty="0" smtClean="0"/>
              <a:t>novels whilst working in the diplomatic service for the Ministry of Foreign Affairs after he graduated in 1910.</a:t>
            </a:r>
          </a:p>
          <a:p>
            <a:pPr marL="0" indent="0">
              <a:buNone/>
            </a:pPr>
            <a:endParaRPr lang="en-US" dirty="0"/>
          </a:p>
          <a:p>
            <a:pPr marL="0" indent="0">
              <a:buNone/>
            </a:pPr>
            <a:r>
              <a:rPr lang="en-US" dirty="0"/>
              <a:t>With the outbreak of World War I, he served with distinction and in 1915 became the first writer ever to be awarded the wartime Legion of </a:t>
            </a:r>
            <a:r>
              <a:rPr lang="en-US" dirty="0" err="1" smtClean="0"/>
              <a:t>Honour</a:t>
            </a:r>
            <a:r>
              <a:rPr lang="en-US" dirty="0" smtClean="0"/>
              <a:t>.</a:t>
            </a:r>
            <a:r>
              <a:rPr lang="en-US" dirty="0"/>
              <a:t> </a:t>
            </a:r>
            <a:r>
              <a:rPr lang="en-GB" dirty="0" smtClean="0"/>
              <a:t>His </a:t>
            </a:r>
            <a:r>
              <a:rPr lang="en-GB" dirty="0"/>
              <a:t>regiment arrived in Gallipoli in May 1915. He was in the French reserve trenches on the 4th June 1915 but back in the front line a few days later; he was wounded, but refused to leave leave his post until wounded again several hours later. </a:t>
            </a:r>
          </a:p>
          <a:p>
            <a:pPr marL="0" indent="0">
              <a:buNone/>
            </a:pPr>
            <a:endParaRPr lang="en-US" dirty="0"/>
          </a:p>
        </p:txBody>
      </p:sp>
    </p:spTree>
    <p:extLst>
      <p:ext uri="{BB962C8B-B14F-4D97-AF65-F5344CB8AC3E}">
        <p14:creationId xmlns:p14="http://schemas.microsoft.com/office/powerpoint/2010/main" val="20409608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Giraudoux (2)</a:t>
            </a:r>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dirty="0"/>
              <a:t>Surviving the war, he gained international renown through his plays. Whilst </a:t>
            </a:r>
            <a:r>
              <a:rPr lang="en-GB" dirty="0"/>
              <a:t>continuing his career in the diplomatic service. </a:t>
            </a:r>
            <a:r>
              <a:rPr lang="en-US" dirty="0"/>
              <a:t> He became well known in the </a:t>
            </a:r>
            <a:r>
              <a:rPr lang="en-US" dirty="0" smtClean="0"/>
              <a:t>English-speaking </a:t>
            </a:r>
            <a:r>
              <a:rPr lang="en-US" dirty="0"/>
              <a:t>world largely because of </a:t>
            </a:r>
            <a:r>
              <a:rPr lang="en-US" dirty="0" smtClean="0"/>
              <a:t>award</a:t>
            </a:r>
            <a:r>
              <a:rPr lang="en-US" dirty="0"/>
              <a:t>-winning adaptations of his plays such as </a:t>
            </a:r>
            <a:r>
              <a:rPr lang="en-US" i="1" dirty="0"/>
              <a:t>Tiger at the Gates </a:t>
            </a:r>
            <a:r>
              <a:rPr lang="en-US" dirty="0" smtClean="0"/>
              <a:t>also known as </a:t>
            </a:r>
            <a:r>
              <a:rPr lang="en-US" i="1" dirty="0"/>
              <a:t>The Trojan War Will Not Take Place</a:t>
            </a:r>
            <a:r>
              <a:rPr lang="en-US" dirty="0"/>
              <a:t>. </a:t>
            </a:r>
            <a:endParaRPr lang="en-US" dirty="0" smtClean="0"/>
          </a:p>
          <a:p>
            <a:pPr marL="0" indent="0">
              <a:buNone/>
            </a:pPr>
            <a:endParaRPr lang="en-US" dirty="0" smtClean="0"/>
          </a:p>
          <a:p>
            <a:pPr marL="0" indent="0">
              <a:buNone/>
            </a:pPr>
            <a:r>
              <a:rPr lang="en-US" dirty="0" smtClean="0"/>
              <a:t>Within </a:t>
            </a:r>
            <a:r>
              <a:rPr lang="en-US" dirty="0"/>
              <a:t>the setting of </a:t>
            </a:r>
            <a:r>
              <a:rPr lang="en-US" dirty="0" smtClean="0"/>
              <a:t>the story of </a:t>
            </a:r>
            <a:r>
              <a:rPr lang="en-US" dirty="0"/>
              <a:t>the Trojan War, Giraudoux </a:t>
            </a:r>
            <a:r>
              <a:rPr lang="en-US" dirty="0" err="1"/>
              <a:t>criticises</a:t>
            </a:r>
            <a:r>
              <a:rPr lang="en-US" dirty="0"/>
              <a:t> diplomacy and actions of the national leaders who brought about World War I.</a:t>
            </a:r>
          </a:p>
          <a:p>
            <a:pPr marL="0" indent="0">
              <a:buNone/>
            </a:pPr>
            <a:endParaRPr lang="en-GB" dirty="0"/>
          </a:p>
          <a:p>
            <a:pPr marL="0" indent="0">
              <a:buNone/>
            </a:pPr>
            <a:r>
              <a:rPr lang="en-GB" dirty="0"/>
              <a:t>At the beginning of World War 2, he was French High Commissioner for Information, but later virtually withdrew from public life as it became intolerable after the German invasion. He died after a short illness on the 31st January 1944.</a:t>
            </a:r>
            <a:endParaRPr lang="en-US" dirty="0"/>
          </a:p>
          <a:p>
            <a:pPr marL="0" indent="0">
              <a:buNone/>
            </a:pPr>
            <a:endParaRPr lang="en-US" dirty="0"/>
          </a:p>
        </p:txBody>
      </p:sp>
    </p:spTree>
    <p:extLst>
      <p:ext uri="{BB962C8B-B14F-4D97-AF65-F5344CB8AC3E}">
        <p14:creationId xmlns:p14="http://schemas.microsoft.com/office/powerpoint/2010/main" val="259936578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765</TotalTime>
  <Words>617</Words>
  <Application>Microsoft Macintosh PowerPoint</Application>
  <PresentationFormat>On-screen Show (4:3)</PresentationFormat>
  <Paragraphs>36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Clarity</vt:lpstr>
      <vt:lpstr>WHO AM I?</vt:lpstr>
      <vt:lpstr>PowerPoint Presentation</vt:lpstr>
      <vt:lpstr>PowerPoint Presentation</vt:lpstr>
      <vt:lpstr>PowerPoint Presentation</vt:lpstr>
      <vt:lpstr>Carnet des Dardanelles - A Dardanelles Notebook Jean Giraudoux, Extracts April-June 1915</vt:lpstr>
      <vt:lpstr>Tiger at the gates (1935)   by Jean Giraudoux </vt:lpstr>
      <vt:lpstr>Ribbon legion d’honneur</vt:lpstr>
      <vt:lpstr>Jean Giraudoux</vt:lpstr>
      <vt:lpstr>Jean Giraudoux (2)</vt:lpstr>
      <vt:lpstr>References</vt:lpstr>
    </vt:vector>
  </TitlesOfParts>
  <Company>IOE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FOR NOAH</dc:title>
  <dc:creator>Nick Peacey</dc:creator>
  <cp:lastModifiedBy>ICS IOE</cp:lastModifiedBy>
  <cp:revision>116</cp:revision>
  <dcterms:created xsi:type="dcterms:W3CDTF">2014-11-11T11:13:43Z</dcterms:created>
  <dcterms:modified xsi:type="dcterms:W3CDTF">2015-01-19T15:31:11Z</dcterms:modified>
</cp:coreProperties>
</file>