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6"/>
  </p:notesMasterIdLst>
  <p:sldIdLst>
    <p:sldId id="269" r:id="rId2"/>
    <p:sldId id="272" r:id="rId3"/>
    <p:sldId id="282" r:id="rId4"/>
    <p:sldId id="270" r:id="rId5"/>
    <p:sldId id="279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-54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38316-3A77-B44D-908E-DA81212A3DEB}" type="datetimeFigureOut">
              <a:rPr lang="en-US" smtClean="0"/>
              <a:t>1/20/2015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99EC5-7C48-574E-8970-765D832ED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22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Loading a mule at Gallipoli in 1915</a:t>
            </a:r>
          </a:p>
          <a:p>
            <a:r>
              <a:rPr lang="en-US" dirty="0" smtClean="0"/>
              <a:t>Photograph by Major A. </a:t>
            </a:r>
            <a:r>
              <a:rPr lang="en-US" dirty="0" err="1" smtClean="0"/>
              <a:t>Wadman</a:t>
            </a:r>
            <a:endParaRPr lang="en-US" dirty="0" smtClean="0"/>
          </a:p>
          <a:p>
            <a:r>
              <a:rPr lang="en-US" dirty="0" smtClean="0"/>
              <a:t>IWM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 61514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99EC5-7C48-574E-8970-765D832EDF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67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IWM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Art.IWM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ART 1145)  by Paul Nash (in France,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Gallipoli: there were no ‘tin helmets’ at Gallipoli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99EC5-7C48-574E-8970-765D832EDF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8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January 20,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January 20,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DIGGING - A SONG OF THE SPADE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1752600"/>
          </a:xfrm>
        </p:spPr>
        <p:txBody>
          <a:bodyPr/>
          <a:lstStyle/>
          <a:p>
            <a:pPr algn="ctr"/>
            <a:r>
              <a:rPr lang="en-US" dirty="0"/>
              <a:t>Alan Patrick Herbert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647" y="4261116"/>
            <a:ext cx="3720353" cy="2596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1328"/>
            <a:ext cx="2420471" cy="242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299"/>
            <a:ext cx="9144000" cy="700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6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 (edited)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One of the section dead.</a:t>
            </a:r>
          </a:p>
          <a:p>
            <a:pPr algn="ctr"/>
            <a:r>
              <a:rPr lang="en-US" dirty="0"/>
              <a:t>Dig-dig-dig,</a:t>
            </a:r>
          </a:p>
          <a:p>
            <a:pPr algn="ctr"/>
            <a:r>
              <a:rPr lang="en-US" dirty="0" smtClean="0"/>
              <a:t>For we must make his bed: </a:t>
            </a:r>
          </a:p>
          <a:p>
            <a:pPr algn="ctr"/>
            <a:r>
              <a:rPr lang="en-US" dirty="0" smtClean="0"/>
              <a:t>Pick and shovel and sand, 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hovel and sand and pick,</a:t>
            </a:r>
          </a:p>
          <a:p>
            <a:pPr algn="ctr"/>
            <a:r>
              <a:rPr lang="en-US" dirty="0" smtClean="0"/>
              <a:t> Oh God, to think it was for this,</a:t>
            </a:r>
          </a:p>
          <a:p>
            <a:pPr algn="ctr"/>
            <a:r>
              <a:rPr lang="en-US" dirty="0" smtClean="0"/>
              <a:t> I learned the pitman’s trick.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365" y="547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0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784" y="531010"/>
            <a:ext cx="9312784" cy="632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3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With heavy sleepless eyes, 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ith faces starved and drawn,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ome soldiers stood in a dreary ditch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nd dug before the dawn:</a:t>
            </a:r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And around the the barricade, </a:t>
            </a:r>
          </a:p>
          <a:p>
            <a:pPr algn="ctr"/>
            <a:r>
              <a:rPr lang="en-US" dirty="0" smtClean="0"/>
              <a:t>While the bullfrogs croaked in the gully-bed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the ‘strays’ went whispering overhead </a:t>
            </a:r>
          </a:p>
          <a:p>
            <a:pPr algn="ctr"/>
            <a:r>
              <a:rPr lang="en-US" dirty="0" smtClean="0"/>
              <a:t>They sang the Song of the Spade.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7247" y="5308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2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Mure</a:t>
            </a:r>
            <a:r>
              <a:rPr lang="en-US" dirty="0" smtClean="0"/>
              <a:t>, Albert (1919) </a:t>
            </a:r>
            <a:r>
              <a:rPr lang="en-US" i="1" dirty="0" smtClean="0"/>
              <a:t>With the Incomparable 29</a:t>
            </a:r>
            <a:r>
              <a:rPr lang="en-US" i="1" baseline="30000" dirty="0" smtClean="0"/>
              <a:t>th</a:t>
            </a:r>
            <a:r>
              <a:rPr lang="en-US" i="1" dirty="0" smtClean="0"/>
              <a:t> </a:t>
            </a:r>
            <a:r>
              <a:rPr lang="en-US" dirty="0" smtClean="0"/>
              <a:t>London: W&amp;R Chambers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5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Digging: a Song of the Spade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Alan Herbert wrote this </a:t>
            </a:r>
            <a:r>
              <a:rPr lang="en-US" dirty="0"/>
              <a:t>poem at Gallipoli  </a:t>
            </a:r>
            <a:r>
              <a:rPr lang="en-US" dirty="0" smtClean="0"/>
              <a:t>to describe digging trenches at night</a:t>
            </a:r>
          </a:p>
          <a:p>
            <a:r>
              <a:rPr lang="en-US" dirty="0"/>
              <a:t>The soldiers </a:t>
            </a:r>
            <a:r>
              <a:rPr lang="en-US" dirty="0" smtClean="0"/>
              <a:t>dug on </a:t>
            </a:r>
            <a:r>
              <a:rPr lang="en-US" dirty="0"/>
              <a:t>dark </a:t>
            </a:r>
            <a:r>
              <a:rPr lang="en-US" dirty="0" smtClean="0"/>
              <a:t>nights, before the moon came up, </a:t>
            </a:r>
            <a:r>
              <a:rPr lang="en-US" dirty="0"/>
              <a:t>so that they would not be seen and shot at by the </a:t>
            </a:r>
            <a:r>
              <a:rPr lang="en-US" dirty="0" smtClean="0"/>
              <a:t>enemy</a:t>
            </a:r>
          </a:p>
          <a:p>
            <a:r>
              <a:rPr lang="en-US" dirty="0"/>
              <a:t>The ‘speaker’ in the </a:t>
            </a:r>
            <a:r>
              <a:rPr lang="en-US" dirty="0" smtClean="0"/>
              <a:t>poem, like many at Gallipoli, has worked </a:t>
            </a:r>
            <a:r>
              <a:rPr lang="en-US" smtClean="0"/>
              <a:t>peacetime as </a:t>
            </a:r>
            <a:r>
              <a:rPr lang="en-US" dirty="0"/>
              <a:t>a miner on </a:t>
            </a:r>
            <a:r>
              <a:rPr lang="en-US" dirty="0" err="1"/>
              <a:t>Tyneside</a:t>
            </a:r>
            <a:r>
              <a:rPr lang="en-US" dirty="0"/>
              <a:t> in north-east </a:t>
            </a:r>
            <a:r>
              <a:rPr lang="en-US" dirty="0" smtClean="0"/>
              <a:t>England.</a:t>
            </a:r>
          </a:p>
          <a:p>
            <a:r>
              <a:rPr lang="en-US" dirty="0" smtClean="0"/>
              <a:t>Herbert wrote the poem in the style of Thomas Hood’s ‘Song of </a:t>
            </a:r>
            <a:r>
              <a:rPr lang="en-US" dirty="0"/>
              <a:t> </a:t>
            </a:r>
            <a:r>
              <a:rPr lang="en-US" dirty="0" smtClean="0"/>
              <a:t>  the Shirt‘. Hood wrote the poem as a protest about working conditions in factories</a:t>
            </a:r>
          </a:p>
          <a:p>
            <a:endParaRPr lang="en-US" dirty="0" smtClean="0"/>
          </a:p>
          <a:p>
            <a:r>
              <a:rPr lang="en-US" dirty="0" smtClean="0"/>
              <a:t>‘strays’ in the first verse are stray artillery shells</a:t>
            </a:r>
            <a:endParaRPr lang="en-US" dirty="0"/>
          </a:p>
          <a:p>
            <a:r>
              <a:rPr lang="en-US" dirty="0" smtClean="0"/>
              <a:t> the trenches were often given the name of a street or road: Mercer Street was the name of a trench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A Song of the Spade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‘I sometimes think this war should go down in history as the War of Spades…..I once heard a woman name forty six things she could do with a hairpin. It was a poor soldier that couldn’t do sixty four with a spade after a month in Gallipoli.’ </a:t>
            </a:r>
          </a:p>
          <a:p>
            <a:pPr marL="0" indent="0" algn="r">
              <a:buNone/>
            </a:pPr>
            <a:r>
              <a:rPr lang="en-US" sz="2000" dirty="0" smtClean="0"/>
              <a:t>Captain Albert </a:t>
            </a:r>
            <a:r>
              <a:rPr lang="en-US" sz="2000" dirty="0" err="1" smtClean="0"/>
              <a:t>Mure</a:t>
            </a:r>
            <a:r>
              <a:rPr lang="en-US" sz="2000" dirty="0" smtClean="0"/>
              <a:t>, Royal Scots, 29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Division</a:t>
            </a:r>
          </a:p>
          <a:p>
            <a:pPr algn="r"/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63233" y="343647"/>
            <a:ext cx="10992970" cy="6514353"/>
          </a:xfrm>
        </p:spPr>
      </p:pic>
    </p:spTree>
    <p:extLst>
      <p:ext uri="{BB962C8B-B14F-4D97-AF65-F5344CB8AC3E}">
        <p14:creationId xmlns:p14="http://schemas.microsoft.com/office/powerpoint/2010/main" val="2044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With heavy sleepless eyes, </a:t>
            </a:r>
          </a:p>
          <a:p>
            <a:pPr algn="ctr"/>
            <a:r>
              <a:rPr lang="en-US" dirty="0"/>
              <a:t>W</a:t>
            </a:r>
            <a:r>
              <a:rPr lang="en-US" dirty="0" smtClean="0"/>
              <a:t>ith faces starved and drawn,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ome soldiers stood in a dreary ditch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nd dug before the dawn:</a:t>
            </a:r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And around the barricade, </a:t>
            </a:r>
          </a:p>
          <a:p>
            <a:pPr algn="ctr"/>
            <a:r>
              <a:rPr lang="en-US" dirty="0" smtClean="0"/>
              <a:t>While the bullfrogs croaked in the gully-bed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the ‘strays’ went whispering overhead </a:t>
            </a:r>
          </a:p>
          <a:p>
            <a:pPr algn="ctr"/>
            <a:r>
              <a:rPr lang="en-US" dirty="0" smtClean="0"/>
              <a:t>They sang the Song of the Spade.</a:t>
            </a:r>
            <a:endParaRPr lang="en-US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3130" y="5383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8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 (edited)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Ever a job to do.</a:t>
            </a:r>
          </a:p>
          <a:p>
            <a:pPr algn="ctr"/>
            <a:r>
              <a:rPr lang="en-US" dirty="0" smtClean="0"/>
              <a:t>The mules must walk in a covered track.</a:t>
            </a:r>
          </a:p>
          <a:p>
            <a:pPr algn="ctr"/>
            <a:r>
              <a:rPr lang="en-US" dirty="0" smtClean="0"/>
              <a:t>‘The officer’ needs a nice new shack.</a:t>
            </a:r>
          </a:p>
          <a:p>
            <a:pPr algn="ctr"/>
            <a:r>
              <a:rPr lang="en-US" dirty="0" smtClean="0"/>
              <a:t>The parapet here is much too thin </a:t>
            </a:r>
          </a:p>
          <a:p>
            <a:pPr algn="ctr"/>
            <a:r>
              <a:rPr lang="en-US" dirty="0" smtClean="0"/>
              <a:t>The general’s roof is falling in </a:t>
            </a:r>
          </a:p>
          <a:p>
            <a:pPr algn="ctr"/>
            <a:r>
              <a:rPr lang="en-US" dirty="0" smtClean="0"/>
              <a:t>And somebody wants a hundred men </a:t>
            </a:r>
          </a:p>
          <a:p>
            <a:pPr algn="ctr"/>
            <a:r>
              <a:rPr lang="en-US" dirty="0" smtClean="0"/>
              <a:t>Up the gully tonight at ten</a:t>
            </a:r>
          </a:p>
          <a:p>
            <a:pPr algn="ctr"/>
            <a:r>
              <a:rPr lang="en-US" dirty="0" smtClean="0"/>
              <a:t> And a hundred more at two.</a:t>
            </a:r>
            <a:endParaRPr lang="en-US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4071" y="566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4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8" y="380999"/>
            <a:ext cx="9087971" cy="65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 (edited)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And underneath the stones,</a:t>
            </a:r>
          </a:p>
          <a:p>
            <a:pPr algn="ctr"/>
            <a:r>
              <a:rPr lang="en-US" dirty="0"/>
              <a:t>Dig-dig-</a:t>
            </a:r>
            <a:r>
              <a:rPr lang="en-US" dirty="0" smtClean="0"/>
              <a:t>dig,</a:t>
            </a:r>
          </a:p>
          <a:p>
            <a:pPr algn="ctr"/>
            <a:r>
              <a:rPr lang="en-US" dirty="0" smtClean="0"/>
              <a:t>You find a Frenchman’s bones. </a:t>
            </a:r>
          </a:p>
          <a:p>
            <a:pPr algn="ctr"/>
            <a:r>
              <a:rPr lang="en-US" dirty="0" smtClean="0"/>
              <a:t>Pick and shovel and sand, </a:t>
            </a:r>
          </a:p>
          <a:p>
            <a:pPr algn="ctr"/>
            <a:r>
              <a:rPr lang="en-US" dirty="0" smtClean="0"/>
              <a:t>Shovel and sand and pick, </a:t>
            </a:r>
          </a:p>
          <a:p>
            <a:pPr algn="ctr"/>
            <a:r>
              <a:rPr lang="en-US" dirty="0"/>
              <a:t>C</a:t>
            </a:r>
            <a:r>
              <a:rPr lang="en-US" dirty="0" smtClean="0"/>
              <a:t>over him there for a little yet, </a:t>
            </a:r>
          </a:p>
          <a:p>
            <a:pPr algn="ctr"/>
            <a:r>
              <a:rPr lang="en-US" dirty="0" smtClean="0"/>
              <a:t>Man must sleep where his tomb is set. </a:t>
            </a:r>
          </a:p>
          <a:p>
            <a:pPr algn="ctr"/>
            <a:r>
              <a:rPr lang="en-US" dirty="0" smtClean="0"/>
              <a:t>Quick, lad, cover him quick.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8306" y="54729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7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Digging: a Song of the Spade (edited)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Dig-dig-dig,</a:t>
            </a:r>
          </a:p>
          <a:p>
            <a:pPr algn="ctr"/>
            <a:r>
              <a:rPr lang="en-US" dirty="0" smtClean="0"/>
              <a:t>Dig in the dark out there. </a:t>
            </a:r>
          </a:p>
          <a:p>
            <a:pPr algn="ctr"/>
            <a:r>
              <a:rPr lang="en-US" dirty="0" smtClean="0"/>
              <a:t>Less noise somebody! God what’s that? </a:t>
            </a:r>
          </a:p>
          <a:p>
            <a:pPr algn="ctr"/>
            <a:r>
              <a:rPr lang="en-US" dirty="0" smtClean="0"/>
              <a:t>Only the feet of a frightened rat. </a:t>
            </a:r>
          </a:p>
          <a:p>
            <a:pPr algn="ctr"/>
            <a:r>
              <a:rPr lang="en-US" dirty="0" smtClean="0"/>
              <a:t>Dig, and be done before the moon. </a:t>
            </a:r>
          </a:p>
          <a:p>
            <a:pPr algn="ctr"/>
            <a:r>
              <a:rPr lang="en-US" dirty="0" smtClean="0"/>
              <a:t>Dig, for the Turk will spot you soon! </a:t>
            </a:r>
          </a:p>
          <a:p>
            <a:pPr algn="ctr"/>
            <a:r>
              <a:rPr lang="en-US" dirty="0" smtClean="0"/>
              <a:t>Lie down, you fools, a flare!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3835" y="49500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9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367</TotalTime>
  <Words>646</Words>
  <Application>Microsoft Office PowerPoint</Application>
  <PresentationFormat>On-screen Show (4:3)</PresentationFormat>
  <Paragraphs>82</Paragraphs>
  <Slides>14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Clarity</vt:lpstr>
      <vt:lpstr>DIGGING - A SONG OF THE SPADE</vt:lpstr>
      <vt:lpstr>Digging: a Song of the Spade</vt:lpstr>
      <vt:lpstr>A Song of the Spade</vt:lpstr>
      <vt:lpstr>PowerPoint Presentation</vt:lpstr>
      <vt:lpstr>Digging: a Song of the Spade</vt:lpstr>
      <vt:lpstr>Digging: a Song of the Spade (edited)</vt:lpstr>
      <vt:lpstr>PowerPoint Presentation</vt:lpstr>
      <vt:lpstr>Digging: a Song of the Spade (edited)</vt:lpstr>
      <vt:lpstr>Digging: a Song of the Spade (edited)</vt:lpstr>
      <vt:lpstr>PowerPoint Presentation</vt:lpstr>
      <vt:lpstr>Digging: a Song of the Spade (edited)</vt:lpstr>
      <vt:lpstr>PowerPoint Presentation</vt:lpstr>
      <vt:lpstr>Digging: a Song of the Spade</vt:lpstr>
      <vt:lpstr>Reference</vt:lpstr>
    </vt:vector>
  </TitlesOfParts>
  <Company>IOE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FOR NOAH</dc:title>
  <dc:creator>Nick Peacey</dc:creator>
  <cp:lastModifiedBy>Cate</cp:lastModifiedBy>
  <cp:revision>48</cp:revision>
  <dcterms:created xsi:type="dcterms:W3CDTF">2014-11-11T11:13:43Z</dcterms:created>
  <dcterms:modified xsi:type="dcterms:W3CDTF">2015-01-20T20:25:51Z</dcterms:modified>
</cp:coreProperties>
</file>