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4" r:id="rId5"/>
    <p:sldId id="265" r:id="rId6"/>
    <p:sldId id="260"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6" autoAdjust="0"/>
    <p:restoredTop sz="94660"/>
  </p:normalViewPr>
  <p:slideViewPr>
    <p:cSldViewPr snapToGrid="0">
      <p:cViewPr>
        <p:scale>
          <a:sx n="60" d="100"/>
          <a:sy n="60" d="100"/>
        </p:scale>
        <p:origin x="-1072" y="-212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19/01/2015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19/01/2015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19/01/2015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19/01/2015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19/01/2015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19/01/2015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19/01/2015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19/01/2015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19/01/2015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19/01/2015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19/01/2015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19/01/2015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19/01/2015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19/01/2015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19/01/2015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19/01/2015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19/01/2015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19/01/2015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8047" y="4593237"/>
            <a:ext cx="9144000" cy="1641490"/>
          </a:xfrm>
        </p:spPr>
        <p:txBody>
          <a:bodyPr anchor="ctr">
            <a:normAutofit/>
          </a:bodyPr>
          <a:lstStyle/>
          <a:p>
            <a:r>
              <a:rPr lang="en-GB" sz="4800" dirty="0" smtClean="0"/>
              <a:t>Why was the Gallipoli campaign a failure?</a:t>
            </a:r>
            <a:endParaRPr lang="en-GB" sz="4800" dirty="0"/>
          </a:p>
        </p:txBody>
      </p:sp>
      <p:sp>
        <p:nvSpPr>
          <p:cNvPr id="3" name="Subtitle 2"/>
          <p:cNvSpPr>
            <a:spLocks noGrp="1"/>
          </p:cNvSpPr>
          <p:nvPr>
            <p:ph type="subTitle" idx="1"/>
          </p:nvPr>
        </p:nvSpPr>
        <p:spPr/>
        <p:txBody>
          <a:bodyPr/>
          <a:lstStyle/>
          <a:p>
            <a:endParaRPr lang="en-GB"/>
          </a:p>
        </p:txBody>
      </p:sp>
      <p:pic>
        <p:nvPicPr>
          <p:cNvPr id="1026" name="Picture 2" descr="http://whatsdavedoing.com/wp-content/uploads/2012/10/Lone-Pine-Gallipoli.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142" t="1974" r="1977" b="2346"/>
          <a:stretch/>
        </p:blipFill>
        <p:spPr bwMode="auto">
          <a:xfrm>
            <a:off x="24848" y="40945"/>
            <a:ext cx="5784574" cy="4333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809422" y="40946"/>
            <a:ext cx="6172200" cy="4333460"/>
          </a:xfrm>
          <a:prstGeom prst="rect">
            <a:avLst/>
          </a:prstGeom>
        </p:spPr>
      </p:pic>
    </p:spTree>
    <p:extLst>
      <p:ext uri="{BB962C8B-B14F-4D97-AF65-F5344CB8AC3E}">
        <p14:creationId xmlns:p14="http://schemas.microsoft.com/office/powerpoint/2010/main" val="20412126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033" y="190332"/>
            <a:ext cx="10951634" cy="1325563"/>
          </a:xfrm>
        </p:spPr>
        <p:txBody>
          <a:bodyPr>
            <a:normAutofit/>
          </a:bodyPr>
          <a:lstStyle/>
          <a:p>
            <a:r>
              <a:rPr lang="en-GB" sz="3600" dirty="0" smtClean="0"/>
              <a:t>Task 1:What were the key reasons for the:</a:t>
            </a:r>
            <a:endParaRPr lang="en-GB" sz="3600" dirty="0"/>
          </a:p>
        </p:txBody>
      </p:sp>
      <p:sp>
        <p:nvSpPr>
          <p:cNvPr id="5" name="Content Placeholder 4"/>
          <p:cNvSpPr>
            <a:spLocks noGrp="1"/>
          </p:cNvSpPr>
          <p:nvPr>
            <p:ph idx="1"/>
          </p:nvPr>
        </p:nvSpPr>
        <p:spPr>
          <a:xfrm>
            <a:off x="5951620" y="1642895"/>
            <a:ext cx="5402179" cy="4534068"/>
          </a:xfrm>
        </p:spPr>
        <p:txBody>
          <a:bodyPr>
            <a:normAutofit/>
          </a:bodyPr>
          <a:lstStyle/>
          <a:p>
            <a:r>
              <a:rPr lang="en-GB" sz="4000" dirty="0">
                <a:solidFill>
                  <a:srgbClr val="FDD077"/>
                </a:solidFill>
              </a:rPr>
              <a:t>t</a:t>
            </a:r>
            <a:r>
              <a:rPr lang="en-GB" sz="4000" dirty="0" smtClean="0">
                <a:solidFill>
                  <a:srgbClr val="FDD077"/>
                </a:solidFill>
              </a:rPr>
              <a:t>he victory of the Normans at the Battle of Hastings, 1066?</a:t>
            </a:r>
          </a:p>
          <a:p>
            <a:endParaRPr lang="en-GB" sz="4000" dirty="0" smtClean="0">
              <a:solidFill>
                <a:srgbClr val="FDD077"/>
              </a:solidFill>
            </a:endParaRPr>
          </a:p>
          <a:p>
            <a:r>
              <a:rPr lang="en-GB" sz="4000" dirty="0">
                <a:solidFill>
                  <a:srgbClr val="FDD077"/>
                </a:solidFill>
              </a:rPr>
              <a:t>t</a:t>
            </a:r>
            <a:r>
              <a:rPr lang="en-GB" sz="4000" dirty="0" smtClean="0">
                <a:solidFill>
                  <a:srgbClr val="FDD077"/>
                </a:solidFill>
              </a:rPr>
              <a:t>he victory of the English over the Spanish Armada, 1588?</a:t>
            </a:r>
            <a:endParaRPr lang="en-GB" sz="4000" dirty="0">
              <a:solidFill>
                <a:srgbClr val="FDD077"/>
              </a:solidFill>
            </a:endParaRPr>
          </a:p>
        </p:txBody>
      </p:sp>
      <p:pic>
        <p:nvPicPr>
          <p:cNvPr id="3" name="Picture 2"/>
          <p:cNvPicPr>
            <a:picLocks noChangeAspect="1"/>
          </p:cNvPicPr>
          <p:nvPr/>
        </p:nvPicPr>
        <p:blipFill>
          <a:blip r:embed="rId2"/>
          <a:stretch>
            <a:fillRect/>
          </a:stretch>
        </p:blipFill>
        <p:spPr>
          <a:xfrm>
            <a:off x="719161" y="1325563"/>
            <a:ext cx="4927659" cy="238125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161" y="3706813"/>
            <a:ext cx="4927659" cy="2968457"/>
          </a:xfrm>
          <a:prstGeom prst="rect">
            <a:avLst/>
          </a:prstGeom>
        </p:spPr>
      </p:pic>
    </p:spTree>
    <p:extLst>
      <p:ext uri="{BB962C8B-B14F-4D97-AF65-F5344CB8AC3E}">
        <p14:creationId xmlns:p14="http://schemas.microsoft.com/office/powerpoint/2010/main" val="155773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a:xfrm>
            <a:off x="465667" y="1502833"/>
            <a:ext cx="6286500" cy="4674130"/>
          </a:xfrm>
        </p:spPr>
        <p:txBody>
          <a:bodyPr>
            <a:noAutofit/>
          </a:bodyPr>
          <a:lstStyle/>
          <a:p>
            <a:r>
              <a:rPr lang="en-GB" sz="3600" dirty="0" smtClean="0">
                <a:solidFill>
                  <a:srgbClr val="FDD077"/>
                </a:solidFill>
              </a:rPr>
              <a:t>All to identify the key reasons why the Gallipoli </a:t>
            </a:r>
            <a:r>
              <a:rPr lang="en-GB" sz="3600" dirty="0">
                <a:solidFill>
                  <a:srgbClr val="FDD077"/>
                </a:solidFill>
              </a:rPr>
              <a:t>c</a:t>
            </a:r>
            <a:r>
              <a:rPr lang="en-GB" sz="3600" dirty="0" smtClean="0">
                <a:solidFill>
                  <a:srgbClr val="FDD077"/>
                </a:solidFill>
              </a:rPr>
              <a:t>ampaign failed</a:t>
            </a:r>
          </a:p>
          <a:p>
            <a:r>
              <a:rPr lang="en-GB" sz="3600" dirty="0" smtClean="0">
                <a:solidFill>
                  <a:srgbClr val="FDD077"/>
                </a:solidFill>
              </a:rPr>
              <a:t>Most to explain the reasons, using a range of evidence</a:t>
            </a:r>
          </a:p>
          <a:p>
            <a:r>
              <a:rPr lang="en-GB" sz="3600" dirty="0" smtClean="0">
                <a:solidFill>
                  <a:srgbClr val="FDD077"/>
                </a:solidFill>
              </a:rPr>
              <a:t>Some to evaluate the causes, linking them to make a judgement.</a:t>
            </a:r>
            <a:endParaRPr lang="en-GB" sz="3600" dirty="0">
              <a:solidFill>
                <a:srgbClr val="FDD077"/>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9913" y="246545"/>
            <a:ext cx="1608914" cy="204332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9913" y="2483861"/>
            <a:ext cx="1608914" cy="208725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53413" y="4657311"/>
            <a:ext cx="1608914" cy="2200689"/>
          </a:xfrm>
          <a:prstGeom prst="rect">
            <a:avLst/>
          </a:prstGeom>
        </p:spPr>
      </p:pic>
    </p:spTree>
    <p:extLst>
      <p:ext uri="{BB962C8B-B14F-4D97-AF65-F5344CB8AC3E}">
        <p14:creationId xmlns:p14="http://schemas.microsoft.com/office/powerpoint/2010/main" val="2874967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2: sort the statements</a:t>
            </a:r>
            <a:endParaRPr lang="en-GB" dirty="0"/>
          </a:p>
        </p:txBody>
      </p:sp>
      <p:sp>
        <p:nvSpPr>
          <p:cNvPr id="3" name="Content Placeholder 2"/>
          <p:cNvSpPr>
            <a:spLocks noGrp="1"/>
          </p:cNvSpPr>
          <p:nvPr>
            <p:ph idx="1"/>
          </p:nvPr>
        </p:nvSpPr>
        <p:spPr>
          <a:xfrm>
            <a:off x="550334" y="1502834"/>
            <a:ext cx="4550834" cy="5164666"/>
          </a:xfrm>
        </p:spPr>
        <p:txBody>
          <a:bodyPr>
            <a:noAutofit/>
          </a:bodyPr>
          <a:lstStyle/>
          <a:p>
            <a:pPr marL="514350" indent="-514350">
              <a:buFont typeface="+mj-lt"/>
              <a:buAutoNum type="alphaLcPeriod"/>
            </a:pPr>
            <a:r>
              <a:rPr lang="en-GB" sz="4000" dirty="0" smtClean="0">
                <a:solidFill>
                  <a:srgbClr val="FDD077"/>
                </a:solidFill>
              </a:rPr>
              <a:t>Planning and preparations</a:t>
            </a:r>
          </a:p>
          <a:p>
            <a:pPr marL="514350" indent="-514350">
              <a:buFont typeface="+mj-lt"/>
              <a:buAutoNum type="alphaLcPeriod"/>
            </a:pPr>
            <a:r>
              <a:rPr lang="en-GB" sz="4000" dirty="0" smtClean="0">
                <a:solidFill>
                  <a:srgbClr val="FDD077"/>
                </a:solidFill>
              </a:rPr>
              <a:t>Leadership during the battles</a:t>
            </a:r>
          </a:p>
          <a:p>
            <a:pPr marL="514350" indent="-514350">
              <a:buFont typeface="+mj-lt"/>
              <a:buAutoNum type="alphaLcPeriod"/>
            </a:pPr>
            <a:r>
              <a:rPr lang="en-GB" sz="4000" dirty="0" smtClean="0">
                <a:solidFill>
                  <a:srgbClr val="FDD077"/>
                </a:solidFill>
              </a:rPr>
              <a:t>Turkish advantages and morale/confidence</a:t>
            </a:r>
            <a:endParaRPr lang="en-GB" sz="4000" dirty="0">
              <a:solidFill>
                <a:srgbClr val="FDD077"/>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6333752" y="1310527"/>
            <a:ext cx="3619246" cy="5195419"/>
          </a:xfrm>
          <a:prstGeom prst="rect">
            <a:avLst/>
          </a:prstGeom>
        </p:spPr>
      </p:pic>
    </p:spTree>
    <p:extLst>
      <p:ext uri="{BB962C8B-B14F-4D97-AF65-F5344CB8AC3E}">
        <p14:creationId xmlns:p14="http://schemas.microsoft.com/office/powerpoint/2010/main" val="5456443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2: sort the statements</a:t>
            </a:r>
            <a:endParaRPr lang="en-GB" dirty="0"/>
          </a:p>
        </p:txBody>
      </p:sp>
      <p:sp>
        <p:nvSpPr>
          <p:cNvPr id="3" name="Content Placeholder 2"/>
          <p:cNvSpPr>
            <a:spLocks noGrp="1"/>
          </p:cNvSpPr>
          <p:nvPr>
            <p:ph idx="1"/>
          </p:nvPr>
        </p:nvSpPr>
        <p:spPr>
          <a:xfrm>
            <a:off x="550333" y="1566334"/>
            <a:ext cx="4826000" cy="5291666"/>
          </a:xfrm>
        </p:spPr>
        <p:txBody>
          <a:bodyPr>
            <a:noAutofit/>
          </a:bodyPr>
          <a:lstStyle/>
          <a:p>
            <a:pPr marL="514350" indent="-514350">
              <a:buFont typeface="+mj-lt"/>
              <a:buAutoNum type="alphaLcPeriod"/>
            </a:pPr>
            <a:r>
              <a:rPr lang="en-GB" sz="4000" dirty="0" smtClean="0">
                <a:solidFill>
                  <a:srgbClr val="FDD077"/>
                </a:solidFill>
              </a:rPr>
              <a:t>Planning and preparations</a:t>
            </a:r>
          </a:p>
          <a:p>
            <a:pPr marL="514350" indent="-514350">
              <a:buFont typeface="+mj-lt"/>
              <a:buAutoNum type="alphaLcPeriod"/>
            </a:pPr>
            <a:r>
              <a:rPr lang="en-GB" sz="4000" dirty="0" smtClean="0">
                <a:solidFill>
                  <a:srgbClr val="FDD077"/>
                </a:solidFill>
              </a:rPr>
              <a:t>Leadership during the battles</a:t>
            </a:r>
          </a:p>
          <a:p>
            <a:pPr marL="514350" indent="-514350">
              <a:buFont typeface="+mj-lt"/>
              <a:buAutoNum type="alphaLcPeriod"/>
            </a:pPr>
            <a:r>
              <a:rPr lang="en-GB" sz="4000" dirty="0" smtClean="0">
                <a:solidFill>
                  <a:srgbClr val="FDD077"/>
                </a:solidFill>
              </a:rPr>
              <a:t>Turkish advantages and morale/confidence</a:t>
            </a:r>
            <a:endParaRPr lang="en-GB" sz="4000" dirty="0">
              <a:solidFill>
                <a:srgbClr val="FDD077"/>
              </a:solidFill>
            </a:endParaRPr>
          </a:p>
        </p:txBody>
      </p:sp>
      <p:pic>
        <p:nvPicPr>
          <p:cNvPr id="4" name="Picture 3" descr="GallipoliL410.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6394862" y="1356023"/>
            <a:ext cx="4478105" cy="5467513"/>
          </a:xfrm>
          <a:prstGeom prst="rect">
            <a:avLst/>
          </a:prstGeom>
        </p:spPr>
      </p:pic>
    </p:spTree>
    <p:extLst>
      <p:ext uri="{BB962C8B-B14F-4D97-AF65-F5344CB8AC3E}">
        <p14:creationId xmlns:p14="http://schemas.microsoft.com/office/powerpoint/2010/main" val="33321284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Task 3: Why was the Gallipoli campaign a failure?</a:t>
            </a:r>
            <a:endParaRPr lang="en-GB" dirty="0"/>
          </a:p>
        </p:txBody>
      </p:sp>
      <p:sp>
        <p:nvSpPr>
          <p:cNvPr id="3" name="Content Placeholder 2"/>
          <p:cNvSpPr>
            <a:spLocks noGrp="1"/>
          </p:cNvSpPr>
          <p:nvPr>
            <p:ph idx="1"/>
          </p:nvPr>
        </p:nvSpPr>
        <p:spPr>
          <a:xfrm>
            <a:off x="1120000" y="1825624"/>
            <a:ext cx="10233800" cy="4651375"/>
          </a:xfrm>
        </p:spPr>
        <p:txBody>
          <a:bodyPr>
            <a:normAutofit/>
          </a:bodyPr>
          <a:lstStyle/>
          <a:p>
            <a:r>
              <a:rPr lang="en-GB" dirty="0" smtClean="0">
                <a:solidFill>
                  <a:srgbClr val="FDD077"/>
                </a:solidFill>
              </a:rPr>
              <a:t>Introduction – identify each key point you wish to make in your answer</a:t>
            </a:r>
          </a:p>
          <a:p>
            <a:r>
              <a:rPr lang="en-GB" dirty="0" smtClean="0">
                <a:solidFill>
                  <a:srgbClr val="FDD077"/>
                </a:solidFill>
              </a:rPr>
              <a:t>Use point/evidence/explanation (PEE) to develop your answer</a:t>
            </a:r>
          </a:p>
          <a:p>
            <a:r>
              <a:rPr lang="en-GB" dirty="0" smtClean="0">
                <a:solidFill>
                  <a:srgbClr val="FDD077"/>
                </a:solidFill>
              </a:rPr>
              <a:t>Start paragraph 2 with a key point, i.e. The first reason why the Gallipoli campaign failed was…</a:t>
            </a:r>
          </a:p>
          <a:p>
            <a:r>
              <a:rPr lang="en-GB" dirty="0" smtClean="0">
                <a:solidFill>
                  <a:srgbClr val="FDD077"/>
                </a:solidFill>
              </a:rPr>
              <a:t>Support this then with key evidence and explanation</a:t>
            </a:r>
          </a:p>
          <a:p>
            <a:r>
              <a:rPr lang="en-GB" dirty="0" smtClean="0">
                <a:solidFill>
                  <a:srgbClr val="FDD077"/>
                </a:solidFill>
              </a:rPr>
              <a:t>Use key connectives (i.e. ‘Furthermore. . .’ / As a result. . . / This was significant because. . . </a:t>
            </a:r>
            <a:r>
              <a:rPr lang="en-GB" dirty="0" err="1" smtClean="0">
                <a:solidFill>
                  <a:srgbClr val="FDD077"/>
                </a:solidFill>
              </a:rPr>
              <a:t>etc</a:t>
            </a:r>
            <a:r>
              <a:rPr lang="en-GB" dirty="0" smtClean="0">
                <a:solidFill>
                  <a:srgbClr val="FDD077"/>
                </a:solidFill>
              </a:rPr>
              <a:t>)</a:t>
            </a:r>
          </a:p>
          <a:p>
            <a:r>
              <a:rPr lang="en-GB" dirty="0" smtClean="0">
                <a:solidFill>
                  <a:srgbClr val="FDD077"/>
                </a:solidFill>
              </a:rPr>
              <a:t>End with a developed conclusion which gives your judgement</a:t>
            </a:r>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799324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2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2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2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2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2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2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criteria</a:t>
            </a:r>
            <a:endParaRPr lang="en-GB" dirty="0"/>
          </a:p>
        </p:txBody>
      </p:sp>
      <p:sp>
        <p:nvSpPr>
          <p:cNvPr id="3" name="Content Placeholder 2"/>
          <p:cNvSpPr>
            <a:spLocks noGrp="1"/>
          </p:cNvSpPr>
          <p:nvPr>
            <p:ph idx="1"/>
          </p:nvPr>
        </p:nvSpPr>
        <p:spPr>
          <a:xfrm>
            <a:off x="1120000" y="1608667"/>
            <a:ext cx="10233800" cy="4826000"/>
          </a:xfrm>
        </p:spPr>
        <p:txBody>
          <a:bodyPr>
            <a:normAutofit/>
          </a:bodyPr>
          <a:lstStyle/>
          <a:p>
            <a:r>
              <a:rPr lang="en-GB" dirty="0" smtClean="0">
                <a:solidFill>
                  <a:srgbClr val="FDD077"/>
                </a:solidFill>
              </a:rPr>
              <a:t>Satisfactory work – you identify some of the reasons why the  campaign failed but your answer fails to explain  the evidence</a:t>
            </a:r>
          </a:p>
          <a:p>
            <a:r>
              <a:rPr lang="en-GB" dirty="0" smtClean="0">
                <a:solidFill>
                  <a:srgbClr val="FDD077"/>
                </a:solidFill>
              </a:rPr>
              <a:t>Good work: - you identify all of the reasons why the plan failed and offer developed explanation of some of the evidence</a:t>
            </a:r>
          </a:p>
          <a:p>
            <a:r>
              <a:rPr lang="en-GB" dirty="0" smtClean="0">
                <a:solidFill>
                  <a:schemeClr val="accent6">
                    <a:lumMod val="60000"/>
                    <a:lumOff val="40000"/>
                  </a:schemeClr>
                </a:solidFill>
              </a:rPr>
              <a:t>Very good work: you fully explain the reasons using a wide degree of evidence  and include a conclusion which identifies the key reasons</a:t>
            </a:r>
          </a:p>
          <a:p>
            <a:r>
              <a:rPr lang="en-GB" dirty="0">
                <a:solidFill>
                  <a:schemeClr val="accent6">
                    <a:lumMod val="60000"/>
                    <a:lumOff val="40000"/>
                  </a:schemeClr>
                </a:solidFill>
              </a:rPr>
              <a:t>Exceptional </a:t>
            </a:r>
            <a:r>
              <a:rPr lang="en-GB" dirty="0" smtClean="0">
                <a:solidFill>
                  <a:schemeClr val="accent6">
                    <a:lumMod val="60000"/>
                    <a:lumOff val="40000"/>
                  </a:schemeClr>
                </a:solidFill>
              </a:rPr>
              <a:t>work: your answer is well-developed making use of an extensive range of evidence which is then well explained using key historical terminology before reaching a sustained judgement which links the factors</a:t>
            </a:r>
            <a:endParaRPr lang="en-GB" dirty="0">
              <a:solidFill>
                <a:schemeClr val="accent6">
                  <a:lumMod val="60000"/>
                  <a:lumOff val="40000"/>
                </a:schemeClr>
              </a:solidFill>
            </a:endParaRPr>
          </a:p>
        </p:txBody>
      </p:sp>
    </p:spTree>
    <p:extLst>
      <p:ext uri="{BB962C8B-B14F-4D97-AF65-F5344CB8AC3E}">
        <p14:creationId xmlns:p14="http://schemas.microsoft.com/office/powerpoint/2010/main" val="941043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3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366" y="0"/>
            <a:ext cx="10515600" cy="1325563"/>
          </a:xfrm>
        </p:spPr>
        <p:txBody>
          <a:bodyPr>
            <a:normAutofit/>
          </a:bodyPr>
          <a:lstStyle/>
          <a:p>
            <a:r>
              <a:rPr lang="en-GB" dirty="0" smtClean="0"/>
              <a:t>The words of Kemal Ataturk, 1934</a:t>
            </a:r>
            <a:endParaRPr lang="en-GB" dirty="0"/>
          </a:p>
        </p:txBody>
      </p:sp>
      <p:sp>
        <p:nvSpPr>
          <p:cNvPr id="3" name="Content Placeholder 2"/>
          <p:cNvSpPr>
            <a:spLocks noGrp="1"/>
          </p:cNvSpPr>
          <p:nvPr>
            <p:ph idx="1"/>
          </p:nvPr>
        </p:nvSpPr>
        <p:spPr>
          <a:xfrm>
            <a:off x="635000" y="1375832"/>
            <a:ext cx="7831667" cy="5185835"/>
          </a:xfrm>
        </p:spPr>
        <p:txBody>
          <a:bodyPr>
            <a:noAutofit/>
          </a:bodyPr>
          <a:lstStyle/>
          <a:p>
            <a:r>
              <a:rPr lang="en-GB" dirty="0">
                <a:solidFill>
                  <a:srgbClr val="FDD077"/>
                </a:solidFill>
              </a:rPr>
              <a:t>“</a:t>
            </a:r>
            <a:r>
              <a:rPr lang="en-GB" b="1" dirty="0">
                <a:solidFill>
                  <a:srgbClr val="FDD077"/>
                </a:solidFill>
              </a:rPr>
              <a:t>Those heroes that shed their blood and lost their lives... You are now lying in the soil of a friendly country. Therefore rest in peace. There is no difference between the Johnnies and the Mehmets to us where they lie side by side now here in this country of ours... you, the mothers, who sent their sons from faraway countries wipe away your tears; your sons are now lying in our bosom and are in peace. After having lost their lives on this land they have become our sons as </a:t>
            </a:r>
            <a:r>
              <a:rPr lang="en-GB" b="1" dirty="0" smtClean="0">
                <a:solidFill>
                  <a:srgbClr val="FDD077"/>
                </a:solidFill>
              </a:rPr>
              <a:t>well</a:t>
            </a:r>
            <a:r>
              <a:rPr lang="en-GB" dirty="0" smtClean="0">
                <a:solidFill>
                  <a:srgbClr val="FDD077"/>
                </a:solidFill>
              </a:rPr>
              <a:t>”</a:t>
            </a:r>
            <a:endParaRPr lang="en-GB" dirty="0">
              <a:solidFill>
                <a:srgbClr val="FDD077"/>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0300" y="3416300"/>
            <a:ext cx="3441700" cy="3441700"/>
          </a:xfrm>
          <a:prstGeom prst="rect">
            <a:avLst/>
          </a:prstGeom>
        </p:spPr>
      </p:pic>
    </p:spTree>
    <p:extLst>
      <p:ext uri="{BB962C8B-B14F-4D97-AF65-F5344CB8AC3E}">
        <p14:creationId xmlns:p14="http://schemas.microsoft.com/office/powerpoint/2010/main" val="28464949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122</TotalTime>
  <Words>439</Words>
  <Application>Microsoft Macintosh PowerPoint</Application>
  <PresentationFormat>Custom</PresentationFormat>
  <Paragraphs>33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Depth</vt:lpstr>
      <vt:lpstr>Why was the Gallipoli campaign a failure?</vt:lpstr>
      <vt:lpstr>Task 1:What were the key reasons for the:</vt:lpstr>
      <vt:lpstr>Learning outcomes</vt:lpstr>
      <vt:lpstr>Task 2: sort the statements</vt:lpstr>
      <vt:lpstr>Task 2: sort the statements</vt:lpstr>
      <vt:lpstr>Task 3: Why was the Gallipoli campaign a failure?</vt:lpstr>
      <vt:lpstr>Success criteria</vt:lpstr>
      <vt:lpstr>The words of Kemal Ataturk, 1934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was the Gallipoli campaign a failure?</dc:title>
  <dc:creator>peterharrison</dc:creator>
  <cp:lastModifiedBy>ICS IOE</cp:lastModifiedBy>
  <cp:revision>21</cp:revision>
  <dcterms:created xsi:type="dcterms:W3CDTF">2015-01-11T13:44:46Z</dcterms:created>
  <dcterms:modified xsi:type="dcterms:W3CDTF">2015-01-19T18:24:37Z</dcterms:modified>
</cp:coreProperties>
</file>